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8" r:id="rId1"/>
  </p:sldMasterIdLst>
  <p:notesMasterIdLst>
    <p:notesMasterId r:id="rId29"/>
  </p:notesMasterIdLst>
  <p:sldIdLst>
    <p:sldId id="256" r:id="rId2"/>
    <p:sldId id="266" r:id="rId3"/>
    <p:sldId id="257" r:id="rId4"/>
    <p:sldId id="261" r:id="rId5"/>
    <p:sldId id="263" r:id="rId6"/>
    <p:sldId id="264" r:id="rId7"/>
    <p:sldId id="258" r:id="rId8"/>
    <p:sldId id="267" r:id="rId9"/>
    <p:sldId id="277" r:id="rId10"/>
    <p:sldId id="278" r:id="rId11"/>
    <p:sldId id="276" r:id="rId12"/>
    <p:sldId id="280" r:id="rId13"/>
    <p:sldId id="272" r:id="rId14"/>
    <p:sldId id="270" r:id="rId15"/>
    <p:sldId id="284" r:id="rId16"/>
    <p:sldId id="285" r:id="rId17"/>
    <p:sldId id="260" r:id="rId18"/>
    <p:sldId id="274" r:id="rId19"/>
    <p:sldId id="282" r:id="rId20"/>
    <p:sldId id="289" r:id="rId21"/>
    <p:sldId id="268" r:id="rId22"/>
    <p:sldId id="275" r:id="rId23"/>
    <p:sldId id="271" r:id="rId24"/>
    <p:sldId id="281" r:id="rId25"/>
    <p:sldId id="287" r:id="rId26"/>
    <p:sldId id="286" r:id="rId27"/>
    <p:sldId id="28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E739657-8D17-4E7F-8961-B45F39EBBEF2}">
          <p14:sldIdLst>
            <p14:sldId id="256"/>
            <p14:sldId id="266"/>
            <p14:sldId id="257"/>
            <p14:sldId id="261"/>
            <p14:sldId id="263"/>
            <p14:sldId id="264"/>
            <p14:sldId id="258"/>
            <p14:sldId id="267"/>
            <p14:sldId id="277"/>
            <p14:sldId id="278"/>
            <p14:sldId id="276"/>
            <p14:sldId id="280"/>
            <p14:sldId id="272"/>
            <p14:sldId id="270"/>
            <p14:sldId id="284"/>
            <p14:sldId id="285"/>
            <p14:sldId id="260"/>
            <p14:sldId id="274"/>
            <p14:sldId id="282"/>
            <p14:sldId id="289"/>
            <p14:sldId id="268"/>
            <p14:sldId id="275"/>
            <p14:sldId id="271"/>
            <p14:sldId id="281"/>
            <p14:sldId id="287"/>
            <p14:sldId id="286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36"/>
  </p:normalViewPr>
  <p:slideViewPr>
    <p:cSldViewPr snapToGrid="0" snapToObjects="1" showGuides="1">
      <p:cViewPr>
        <p:scale>
          <a:sx n="110" d="100"/>
          <a:sy n="110" d="100"/>
        </p:scale>
        <p:origin x="144" y="-4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AFBFA2-80C0-428D-930E-5E033FAC493E}" type="doc">
      <dgm:prSet loTypeId="urn:microsoft.com/office/officeart/2005/8/layout/orgChart1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69163E9-67D6-49CC-B75A-90EEAC1B845F}">
      <dgm:prSet/>
      <dgm:spPr/>
      <dgm:t>
        <a:bodyPr/>
        <a:lstStyle/>
        <a:p>
          <a:r>
            <a:rPr lang="en-GB" dirty="0"/>
            <a:t>In progress: measurement @ mine’s deepest level</a:t>
          </a:r>
          <a:endParaRPr lang="en-US" dirty="0"/>
        </a:p>
      </dgm:t>
    </dgm:pt>
    <dgm:pt modelId="{D71E470C-1033-46A3-B42D-6D2A0F1DAF73}" type="parTrans" cxnId="{EA8B641D-91A8-4994-9064-7E7A4E37B229}">
      <dgm:prSet/>
      <dgm:spPr/>
      <dgm:t>
        <a:bodyPr/>
        <a:lstStyle/>
        <a:p>
          <a:endParaRPr lang="en-US"/>
        </a:p>
      </dgm:t>
    </dgm:pt>
    <dgm:pt modelId="{3995BBD5-40C5-4403-A1D3-89DAE47FDC79}" type="sibTrans" cxnId="{EA8B641D-91A8-4994-9064-7E7A4E37B229}">
      <dgm:prSet/>
      <dgm:spPr/>
      <dgm:t>
        <a:bodyPr/>
        <a:lstStyle/>
        <a:p>
          <a:endParaRPr lang="en-US"/>
        </a:p>
      </dgm:t>
    </dgm:pt>
    <dgm:pt modelId="{D81979F3-FDC2-437C-A5B8-EC0C0ECCF461}">
      <dgm:prSet/>
      <dgm:spPr>
        <a:ln cap="rnd"/>
      </dgm:spPr>
      <dgm:t>
        <a:bodyPr/>
        <a:lstStyle/>
        <a:p>
          <a:r>
            <a:rPr lang="en-GB" dirty="0"/>
            <a:t>To be done: </a:t>
          </a:r>
          <a:endParaRPr lang="en-US" dirty="0"/>
        </a:p>
      </dgm:t>
    </dgm:pt>
    <dgm:pt modelId="{92E169E5-9C57-458A-97C2-96AB5D7C5DB6}" type="parTrans" cxnId="{C8200832-0170-42D6-89E2-729EC182D120}">
      <dgm:prSet/>
      <dgm:spPr/>
      <dgm:t>
        <a:bodyPr/>
        <a:lstStyle/>
        <a:p>
          <a:endParaRPr lang="en-US"/>
        </a:p>
      </dgm:t>
    </dgm:pt>
    <dgm:pt modelId="{26CB35BB-D0BA-4225-BA23-6DD573826B27}" type="sibTrans" cxnId="{C8200832-0170-42D6-89E2-729EC182D120}">
      <dgm:prSet/>
      <dgm:spPr/>
      <dgm:t>
        <a:bodyPr/>
        <a:lstStyle/>
        <a:p>
          <a:endParaRPr lang="en-US"/>
        </a:p>
      </dgm:t>
    </dgm:pt>
    <dgm:pt modelId="{8D71299E-BDE9-4933-85EB-8E1127B73E0E}">
      <dgm:prSet/>
      <dgm:spPr>
        <a:ln cap="rnd">
          <a:bevel/>
        </a:ln>
      </dgm:spPr>
      <dgm:t>
        <a:bodyPr/>
        <a:lstStyle/>
        <a:p>
          <a:r>
            <a:rPr lang="en-GB" dirty="0"/>
            <a:t>Precise estimation of the efficiency and acceptance of the CB to measure the absolute flux.</a:t>
          </a:r>
          <a:endParaRPr lang="en-US" dirty="0"/>
        </a:p>
      </dgm:t>
    </dgm:pt>
    <dgm:pt modelId="{253BB8DE-1C2F-4768-A551-C95F5B4C6F32}" type="parTrans" cxnId="{EA5C0856-30A9-4B27-9A09-7C8F86031EB2}">
      <dgm:prSet/>
      <dgm:spPr/>
      <dgm:t>
        <a:bodyPr/>
        <a:lstStyle/>
        <a:p>
          <a:endParaRPr lang="en-US"/>
        </a:p>
      </dgm:t>
    </dgm:pt>
    <dgm:pt modelId="{12E1D7A2-5BBF-4F82-8392-7DB9057415AC}" type="sibTrans" cxnId="{EA5C0856-30A9-4B27-9A09-7C8F86031EB2}">
      <dgm:prSet/>
      <dgm:spPr/>
      <dgm:t>
        <a:bodyPr/>
        <a:lstStyle/>
        <a:p>
          <a:endParaRPr lang="en-US"/>
        </a:p>
      </dgm:t>
    </dgm:pt>
    <dgm:pt modelId="{91655E36-54B6-46BB-B13E-91D8FE1A30FD}">
      <dgm:prSet/>
      <dgm:spPr/>
      <dgm:t>
        <a:bodyPr/>
        <a:lstStyle/>
        <a:p>
          <a:r>
            <a:rPr lang="en-GB"/>
            <a:t>Refining density profile and precise estimation of rock overburden over detector positioning</a:t>
          </a:r>
          <a:endParaRPr lang="en-US"/>
        </a:p>
      </dgm:t>
    </dgm:pt>
    <dgm:pt modelId="{14F167EA-D613-40B4-ACDF-F02487AABE6D}" type="parTrans" cxnId="{8ED6F780-80C3-45EE-8EA3-1412120BC2EC}">
      <dgm:prSet/>
      <dgm:spPr/>
      <dgm:t>
        <a:bodyPr/>
        <a:lstStyle/>
        <a:p>
          <a:endParaRPr lang="en-US"/>
        </a:p>
      </dgm:t>
    </dgm:pt>
    <dgm:pt modelId="{0CC443FA-F60D-4BF6-94A3-07F0D1152184}" type="sibTrans" cxnId="{8ED6F780-80C3-45EE-8EA3-1412120BC2EC}">
      <dgm:prSet/>
      <dgm:spPr/>
      <dgm:t>
        <a:bodyPr/>
        <a:lstStyle/>
        <a:p>
          <a:endParaRPr lang="en-US"/>
        </a:p>
      </dgm:t>
    </dgm:pt>
    <dgm:pt modelId="{619C7D31-F5E6-43DE-A3F6-72E9B3CBFA57}" type="pres">
      <dgm:prSet presAssocID="{F2AFBFA2-80C0-428D-930E-5E033FAC49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44E60F03-45C1-45EA-A4B2-DBBFD39F6B11}" type="pres">
      <dgm:prSet presAssocID="{269163E9-67D6-49CC-B75A-90EEAC1B845F}" presName="hierRoot1" presStyleCnt="0">
        <dgm:presLayoutVars>
          <dgm:hierBranch val="init"/>
        </dgm:presLayoutVars>
      </dgm:prSet>
      <dgm:spPr/>
    </dgm:pt>
    <dgm:pt modelId="{45111F6A-E95D-433B-85DB-7CA5AFA0D6FF}" type="pres">
      <dgm:prSet presAssocID="{269163E9-67D6-49CC-B75A-90EEAC1B845F}" presName="rootComposite1" presStyleCnt="0"/>
      <dgm:spPr/>
    </dgm:pt>
    <dgm:pt modelId="{2A6F6742-3BF6-4F19-B70F-D28B7791096D}" type="pres">
      <dgm:prSet presAssocID="{269163E9-67D6-49CC-B75A-90EEAC1B845F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14E4ED23-C197-4EF9-B5B3-93A123ADEF0A}" type="pres">
      <dgm:prSet presAssocID="{269163E9-67D6-49CC-B75A-90EEAC1B845F}" presName="rootConnector1" presStyleLbl="node1" presStyleIdx="0" presStyleCnt="0"/>
      <dgm:spPr/>
      <dgm:t>
        <a:bodyPr/>
        <a:lstStyle/>
        <a:p>
          <a:endParaRPr lang="en-GB"/>
        </a:p>
      </dgm:t>
    </dgm:pt>
    <dgm:pt modelId="{D74962F5-831E-4A2E-B82E-C7EDB9214F34}" type="pres">
      <dgm:prSet presAssocID="{269163E9-67D6-49CC-B75A-90EEAC1B845F}" presName="hierChild2" presStyleCnt="0"/>
      <dgm:spPr/>
    </dgm:pt>
    <dgm:pt modelId="{6FB48E2E-9A75-4BB7-9D95-310B20AA35AC}" type="pres">
      <dgm:prSet presAssocID="{269163E9-67D6-49CC-B75A-90EEAC1B845F}" presName="hierChild3" presStyleCnt="0"/>
      <dgm:spPr/>
    </dgm:pt>
    <dgm:pt modelId="{A1760E19-6D85-4F55-A2E4-C97F880CB50D}" type="pres">
      <dgm:prSet presAssocID="{D81979F3-FDC2-437C-A5B8-EC0C0ECCF461}" presName="hierRoot1" presStyleCnt="0">
        <dgm:presLayoutVars>
          <dgm:hierBranch val="init"/>
        </dgm:presLayoutVars>
      </dgm:prSet>
      <dgm:spPr/>
    </dgm:pt>
    <dgm:pt modelId="{51DB07EC-C13B-4FAA-AF41-3B8EDD445FAB}" type="pres">
      <dgm:prSet presAssocID="{D81979F3-FDC2-437C-A5B8-EC0C0ECCF461}" presName="rootComposite1" presStyleCnt="0"/>
      <dgm:spPr/>
    </dgm:pt>
    <dgm:pt modelId="{F7FF2A8C-8255-463F-AA6B-88B3A800A30C}" type="pres">
      <dgm:prSet presAssocID="{D81979F3-FDC2-437C-A5B8-EC0C0ECCF461}" presName="rootText1" presStyleLbl="node0" presStyleIdx="1" presStyleCnt="2" custScaleY="11133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876F88B7-B2B2-487C-A59D-92B93F4A501B}" type="pres">
      <dgm:prSet presAssocID="{D81979F3-FDC2-437C-A5B8-EC0C0ECCF461}" presName="rootConnector1" presStyleLbl="node1" presStyleIdx="0" presStyleCnt="0"/>
      <dgm:spPr/>
      <dgm:t>
        <a:bodyPr/>
        <a:lstStyle/>
        <a:p>
          <a:endParaRPr lang="en-GB"/>
        </a:p>
      </dgm:t>
    </dgm:pt>
    <dgm:pt modelId="{14029A67-A82D-4303-B705-4E20EF86FF52}" type="pres">
      <dgm:prSet presAssocID="{D81979F3-FDC2-437C-A5B8-EC0C0ECCF461}" presName="hierChild2" presStyleCnt="0"/>
      <dgm:spPr/>
    </dgm:pt>
    <dgm:pt modelId="{18EA31A7-0F11-43FA-8927-79080ED5165F}" type="pres">
      <dgm:prSet presAssocID="{253BB8DE-1C2F-4768-A551-C95F5B4C6F32}" presName="Name37" presStyleLbl="parChTrans1D2" presStyleIdx="0" presStyleCnt="2"/>
      <dgm:spPr/>
      <dgm:t>
        <a:bodyPr/>
        <a:lstStyle/>
        <a:p>
          <a:endParaRPr lang="en-GB"/>
        </a:p>
      </dgm:t>
    </dgm:pt>
    <dgm:pt modelId="{A394E1C4-59DF-46EA-9B6B-57BD112F5066}" type="pres">
      <dgm:prSet presAssocID="{8D71299E-BDE9-4933-85EB-8E1127B73E0E}" presName="hierRoot2" presStyleCnt="0">
        <dgm:presLayoutVars>
          <dgm:hierBranch val="init"/>
        </dgm:presLayoutVars>
      </dgm:prSet>
      <dgm:spPr/>
    </dgm:pt>
    <dgm:pt modelId="{116A57CC-7F0A-461A-91D0-AE82D182F9DB}" type="pres">
      <dgm:prSet presAssocID="{8D71299E-BDE9-4933-85EB-8E1127B73E0E}" presName="rootComposite" presStyleCnt="0"/>
      <dgm:spPr/>
    </dgm:pt>
    <dgm:pt modelId="{B8F7986D-C844-46E6-99A1-169D7FC70698}" type="pres">
      <dgm:prSet presAssocID="{8D71299E-BDE9-4933-85EB-8E1127B73E0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F1D9798-DA95-4555-A37F-5AC3B46453A5}" type="pres">
      <dgm:prSet presAssocID="{8D71299E-BDE9-4933-85EB-8E1127B73E0E}" presName="rootConnector" presStyleLbl="node2" presStyleIdx="0" presStyleCnt="2"/>
      <dgm:spPr/>
      <dgm:t>
        <a:bodyPr/>
        <a:lstStyle/>
        <a:p>
          <a:endParaRPr lang="en-GB"/>
        </a:p>
      </dgm:t>
    </dgm:pt>
    <dgm:pt modelId="{B9B6E784-797C-41DB-BB3B-CCA01666F7BE}" type="pres">
      <dgm:prSet presAssocID="{8D71299E-BDE9-4933-85EB-8E1127B73E0E}" presName="hierChild4" presStyleCnt="0"/>
      <dgm:spPr/>
    </dgm:pt>
    <dgm:pt modelId="{54082F88-7F38-4BB6-8534-A5354B9E3C22}" type="pres">
      <dgm:prSet presAssocID="{8D71299E-BDE9-4933-85EB-8E1127B73E0E}" presName="hierChild5" presStyleCnt="0"/>
      <dgm:spPr/>
    </dgm:pt>
    <dgm:pt modelId="{E785824C-5179-48F5-A410-5FE6BA688047}" type="pres">
      <dgm:prSet presAssocID="{14F167EA-D613-40B4-ACDF-F02487AABE6D}" presName="Name37" presStyleLbl="parChTrans1D2" presStyleIdx="1" presStyleCnt="2"/>
      <dgm:spPr/>
      <dgm:t>
        <a:bodyPr/>
        <a:lstStyle/>
        <a:p>
          <a:endParaRPr lang="en-GB"/>
        </a:p>
      </dgm:t>
    </dgm:pt>
    <dgm:pt modelId="{142F09DC-94D7-42C5-BF37-911AC3261C6B}" type="pres">
      <dgm:prSet presAssocID="{91655E36-54B6-46BB-B13E-91D8FE1A30FD}" presName="hierRoot2" presStyleCnt="0">
        <dgm:presLayoutVars>
          <dgm:hierBranch val="init"/>
        </dgm:presLayoutVars>
      </dgm:prSet>
      <dgm:spPr/>
    </dgm:pt>
    <dgm:pt modelId="{B4B0DE50-C829-4E77-8E9F-277906957F6B}" type="pres">
      <dgm:prSet presAssocID="{91655E36-54B6-46BB-B13E-91D8FE1A30FD}" presName="rootComposite" presStyleCnt="0"/>
      <dgm:spPr/>
    </dgm:pt>
    <dgm:pt modelId="{9E9EAA6B-8BC7-4AA4-A38E-691CB278B7DF}" type="pres">
      <dgm:prSet presAssocID="{91655E36-54B6-46BB-B13E-91D8FE1A30FD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8F3F906B-D351-4F9F-BEC3-ACEEC1E38DE5}" type="pres">
      <dgm:prSet presAssocID="{91655E36-54B6-46BB-B13E-91D8FE1A30FD}" presName="rootConnector" presStyleLbl="node2" presStyleIdx="1" presStyleCnt="2"/>
      <dgm:spPr/>
      <dgm:t>
        <a:bodyPr/>
        <a:lstStyle/>
        <a:p>
          <a:endParaRPr lang="en-GB"/>
        </a:p>
      </dgm:t>
    </dgm:pt>
    <dgm:pt modelId="{8B186EB1-B6BB-407B-A54D-61A321E362D6}" type="pres">
      <dgm:prSet presAssocID="{91655E36-54B6-46BB-B13E-91D8FE1A30FD}" presName="hierChild4" presStyleCnt="0"/>
      <dgm:spPr/>
    </dgm:pt>
    <dgm:pt modelId="{E01CE1A6-AF98-429C-A254-8B916F94264C}" type="pres">
      <dgm:prSet presAssocID="{91655E36-54B6-46BB-B13E-91D8FE1A30FD}" presName="hierChild5" presStyleCnt="0"/>
      <dgm:spPr/>
    </dgm:pt>
    <dgm:pt modelId="{CD16EF83-2C1C-4FD9-B474-FC5811113590}" type="pres">
      <dgm:prSet presAssocID="{D81979F3-FDC2-437C-A5B8-EC0C0ECCF461}" presName="hierChild3" presStyleCnt="0"/>
      <dgm:spPr/>
    </dgm:pt>
  </dgm:ptLst>
  <dgm:cxnLst>
    <dgm:cxn modelId="{F85EDA4D-7210-4A58-8028-5ECF40FA115A}" type="presOf" srcId="{8D71299E-BDE9-4933-85EB-8E1127B73E0E}" destId="{B8F7986D-C844-46E6-99A1-169D7FC70698}" srcOrd="0" destOrd="0" presId="urn:microsoft.com/office/officeart/2005/8/layout/orgChart1"/>
    <dgm:cxn modelId="{0C22F94F-5277-4960-A765-077BCA5B9A24}" type="presOf" srcId="{8D71299E-BDE9-4933-85EB-8E1127B73E0E}" destId="{6F1D9798-DA95-4555-A37F-5AC3B46453A5}" srcOrd="1" destOrd="0" presId="urn:microsoft.com/office/officeart/2005/8/layout/orgChart1"/>
    <dgm:cxn modelId="{EA8B641D-91A8-4994-9064-7E7A4E37B229}" srcId="{F2AFBFA2-80C0-428D-930E-5E033FAC493E}" destId="{269163E9-67D6-49CC-B75A-90EEAC1B845F}" srcOrd="0" destOrd="0" parTransId="{D71E470C-1033-46A3-B42D-6D2A0F1DAF73}" sibTransId="{3995BBD5-40C5-4403-A1D3-89DAE47FDC79}"/>
    <dgm:cxn modelId="{A722EDC2-2DB6-4A73-B4CA-FC2B58289501}" type="presOf" srcId="{269163E9-67D6-49CC-B75A-90EEAC1B845F}" destId="{2A6F6742-3BF6-4F19-B70F-D28B7791096D}" srcOrd="0" destOrd="0" presId="urn:microsoft.com/office/officeart/2005/8/layout/orgChart1"/>
    <dgm:cxn modelId="{3651C38C-087D-4F9C-840C-C4A4DADA9861}" type="presOf" srcId="{D81979F3-FDC2-437C-A5B8-EC0C0ECCF461}" destId="{F7FF2A8C-8255-463F-AA6B-88B3A800A30C}" srcOrd="0" destOrd="0" presId="urn:microsoft.com/office/officeart/2005/8/layout/orgChart1"/>
    <dgm:cxn modelId="{24F2D444-BD56-43F3-B057-1A6C30641421}" type="presOf" srcId="{91655E36-54B6-46BB-B13E-91D8FE1A30FD}" destId="{9E9EAA6B-8BC7-4AA4-A38E-691CB278B7DF}" srcOrd="0" destOrd="0" presId="urn:microsoft.com/office/officeart/2005/8/layout/orgChart1"/>
    <dgm:cxn modelId="{46E9DC57-A0EB-4E8E-92B3-383BBF347005}" type="presOf" srcId="{253BB8DE-1C2F-4768-A551-C95F5B4C6F32}" destId="{18EA31A7-0F11-43FA-8927-79080ED5165F}" srcOrd="0" destOrd="0" presId="urn:microsoft.com/office/officeart/2005/8/layout/orgChart1"/>
    <dgm:cxn modelId="{C8200832-0170-42D6-89E2-729EC182D120}" srcId="{F2AFBFA2-80C0-428D-930E-5E033FAC493E}" destId="{D81979F3-FDC2-437C-A5B8-EC0C0ECCF461}" srcOrd="1" destOrd="0" parTransId="{92E169E5-9C57-458A-97C2-96AB5D7C5DB6}" sibTransId="{26CB35BB-D0BA-4225-BA23-6DD573826B27}"/>
    <dgm:cxn modelId="{1979053B-A775-4CD1-9B7B-7BCEDB2C4DCB}" type="presOf" srcId="{D81979F3-FDC2-437C-A5B8-EC0C0ECCF461}" destId="{876F88B7-B2B2-487C-A59D-92B93F4A501B}" srcOrd="1" destOrd="0" presId="urn:microsoft.com/office/officeart/2005/8/layout/orgChart1"/>
    <dgm:cxn modelId="{569D3C90-62DB-469F-A642-1BD0B52BB54C}" type="presOf" srcId="{91655E36-54B6-46BB-B13E-91D8FE1A30FD}" destId="{8F3F906B-D351-4F9F-BEC3-ACEEC1E38DE5}" srcOrd="1" destOrd="0" presId="urn:microsoft.com/office/officeart/2005/8/layout/orgChart1"/>
    <dgm:cxn modelId="{4F8294A5-857A-483E-98CF-BFD3F5613F9D}" type="presOf" srcId="{269163E9-67D6-49CC-B75A-90EEAC1B845F}" destId="{14E4ED23-C197-4EF9-B5B3-93A123ADEF0A}" srcOrd="1" destOrd="0" presId="urn:microsoft.com/office/officeart/2005/8/layout/orgChart1"/>
    <dgm:cxn modelId="{8ED6F780-80C3-45EE-8EA3-1412120BC2EC}" srcId="{D81979F3-FDC2-437C-A5B8-EC0C0ECCF461}" destId="{91655E36-54B6-46BB-B13E-91D8FE1A30FD}" srcOrd="1" destOrd="0" parTransId="{14F167EA-D613-40B4-ACDF-F02487AABE6D}" sibTransId="{0CC443FA-F60D-4BF6-94A3-07F0D1152184}"/>
    <dgm:cxn modelId="{5D75A8FD-11C2-42FE-ADBE-2DD03DE47432}" type="presOf" srcId="{F2AFBFA2-80C0-428D-930E-5E033FAC493E}" destId="{619C7D31-F5E6-43DE-A3F6-72E9B3CBFA57}" srcOrd="0" destOrd="0" presId="urn:microsoft.com/office/officeart/2005/8/layout/orgChart1"/>
    <dgm:cxn modelId="{9AA9688E-8977-4667-81C5-0C90DAEBC322}" type="presOf" srcId="{14F167EA-D613-40B4-ACDF-F02487AABE6D}" destId="{E785824C-5179-48F5-A410-5FE6BA688047}" srcOrd="0" destOrd="0" presId="urn:microsoft.com/office/officeart/2005/8/layout/orgChart1"/>
    <dgm:cxn modelId="{EA5C0856-30A9-4B27-9A09-7C8F86031EB2}" srcId="{D81979F3-FDC2-437C-A5B8-EC0C0ECCF461}" destId="{8D71299E-BDE9-4933-85EB-8E1127B73E0E}" srcOrd="0" destOrd="0" parTransId="{253BB8DE-1C2F-4768-A551-C95F5B4C6F32}" sibTransId="{12E1D7A2-5BBF-4F82-8392-7DB9057415AC}"/>
    <dgm:cxn modelId="{B069E2DF-3AA1-41E4-A12D-584A1F3D4715}" type="presParOf" srcId="{619C7D31-F5E6-43DE-A3F6-72E9B3CBFA57}" destId="{44E60F03-45C1-45EA-A4B2-DBBFD39F6B11}" srcOrd="0" destOrd="0" presId="urn:microsoft.com/office/officeart/2005/8/layout/orgChart1"/>
    <dgm:cxn modelId="{4EBC1CAF-C2D3-463B-B56E-1B4677497CE0}" type="presParOf" srcId="{44E60F03-45C1-45EA-A4B2-DBBFD39F6B11}" destId="{45111F6A-E95D-433B-85DB-7CA5AFA0D6FF}" srcOrd="0" destOrd="0" presId="urn:microsoft.com/office/officeart/2005/8/layout/orgChart1"/>
    <dgm:cxn modelId="{1964A4E2-B5E8-4453-976A-A82DF96CA516}" type="presParOf" srcId="{45111F6A-E95D-433B-85DB-7CA5AFA0D6FF}" destId="{2A6F6742-3BF6-4F19-B70F-D28B7791096D}" srcOrd="0" destOrd="0" presId="urn:microsoft.com/office/officeart/2005/8/layout/orgChart1"/>
    <dgm:cxn modelId="{BFFB303B-9D42-4484-B92D-4E0D3868C3A8}" type="presParOf" srcId="{45111F6A-E95D-433B-85DB-7CA5AFA0D6FF}" destId="{14E4ED23-C197-4EF9-B5B3-93A123ADEF0A}" srcOrd="1" destOrd="0" presId="urn:microsoft.com/office/officeart/2005/8/layout/orgChart1"/>
    <dgm:cxn modelId="{C8E82ED6-DB9D-4E51-BB23-AF04E3AA373B}" type="presParOf" srcId="{44E60F03-45C1-45EA-A4B2-DBBFD39F6B11}" destId="{D74962F5-831E-4A2E-B82E-C7EDB9214F34}" srcOrd="1" destOrd="0" presId="urn:microsoft.com/office/officeart/2005/8/layout/orgChart1"/>
    <dgm:cxn modelId="{9B2806A3-5F77-4705-A88B-7E4CA7C701CC}" type="presParOf" srcId="{44E60F03-45C1-45EA-A4B2-DBBFD39F6B11}" destId="{6FB48E2E-9A75-4BB7-9D95-310B20AA35AC}" srcOrd="2" destOrd="0" presId="urn:microsoft.com/office/officeart/2005/8/layout/orgChart1"/>
    <dgm:cxn modelId="{CA7D65DB-F696-4C9C-913C-963C3A0EFED8}" type="presParOf" srcId="{619C7D31-F5E6-43DE-A3F6-72E9B3CBFA57}" destId="{A1760E19-6D85-4F55-A2E4-C97F880CB50D}" srcOrd="1" destOrd="0" presId="urn:microsoft.com/office/officeart/2005/8/layout/orgChart1"/>
    <dgm:cxn modelId="{605BA54B-6AE2-4ACE-8631-A5CF46E2A9A7}" type="presParOf" srcId="{A1760E19-6D85-4F55-A2E4-C97F880CB50D}" destId="{51DB07EC-C13B-4FAA-AF41-3B8EDD445FAB}" srcOrd="0" destOrd="0" presId="urn:microsoft.com/office/officeart/2005/8/layout/orgChart1"/>
    <dgm:cxn modelId="{02A2AFF0-3BF6-4D86-B8C2-DC11463339EF}" type="presParOf" srcId="{51DB07EC-C13B-4FAA-AF41-3B8EDD445FAB}" destId="{F7FF2A8C-8255-463F-AA6B-88B3A800A30C}" srcOrd="0" destOrd="0" presId="urn:microsoft.com/office/officeart/2005/8/layout/orgChart1"/>
    <dgm:cxn modelId="{37A63A84-7236-43E5-B01D-CD767E4E7A7C}" type="presParOf" srcId="{51DB07EC-C13B-4FAA-AF41-3B8EDD445FAB}" destId="{876F88B7-B2B2-487C-A59D-92B93F4A501B}" srcOrd="1" destOrd="0" presId="urn:microsoft.com/office/officeart/2005/8/layout/orgChart1"/>
    <dgm:cxn modelId="{1A44F37D-6B1E-4914-9BF5-3CB3AA13EA10}" type="presParOf" srcId="{A1760E19-6D85-4F55-A2E4-C97F880CB50D}" destId="{14029A67-A82D-4303-B705-4E20EF86FF52}" srcOrd="1" destOrd="0" presId="urn:microsoft.com/office/officeart/2005/8/layout/orgChart1"/>
    <dgm:cxn modelId="{671F2EDA-1C40-40DE-B028-3B5C2C324370}" type="presParOf" srcId="{14029A67-A82D-4303-B705-4E20EF86FF52}" destId="{18EA31A7-0F11-43FA-8927-79080ED5165F}" srcOrd="0" destOrd="0" presId="urn:microsoft.com/office/officeart/2005/8/layout/orgChart1"/>
    <dgm:cxn modelId="{9E730F02-CE26-41B9-B36C-1BC41A66468B}" type="presParOf" srcId="{14029A67-A82D-4303-B705-4E20EF86FF52}" destId="{A394E1C4-59DF-46EA-9B6B-57BD112F5066}" srcOrd="1" destOrd="0" presId="urn:microsoft.com/office/officeart/2005/8/layout/orgChart1"/>
    <dgm:cxn modelId="{4814B0C0-B55E-4AFB-B90E-7B39E392D62D}" type="presParOf" srcId="{A394E1C4-59DF-46EA-9B6B-57BD112F5066}" destId="{116A57CC-7F0A-461A-91D0-AE82D182F9DB}" srcOrd="0" destOrd="0" presId="urn:microsoft.com/office/officeart/2005/8/layout/orgChart1"/>
    <dgm:cxn modelId="{BC3136A2-89B8-4C02-85CC-465C41CA4420}" type="presParOf" srcId="{116A57CC-7F0A-461A-91D0-AE82D182F9DB}" destId="{B8F7986D-C844-46E6-99A1-169D7FC70698}" srcOrd="0" destOrd="0" presId="urn:microsoft.com/office/officeart/2005/8/layout/orgChart1"/>
    <dgm:cxn modelId="{1E517670-CB30-476B-BA74-59A36DCB4A6B}" type="presParOf" srcId="{116A57CC-7F0A-461A-91D0-AE82D182F9DB}" destId="{6F1D9798-DA95-4555-A37F-5AC3B46453A5}" srcOrd="1" destOrd="0" presId="urn:microsoft.com/office/officeart/2005/8/layout/orgChart1"/>
    <dgm:cxn modelId="{5AB37C77-50F4-4FCA-BF7C-06D7E463660D}" type="presParOf" srcId="{A394E1C4-59DF-46EA-9B6B-57BD112F5066}" destId="{B9B6E784-797C-41DB-BB3B-CCA01666F7BE}" srcOrd="1" destOrd="0" presId="urn:microsoft.com/office/officeart/2005/8/layout/orgChart1"/>
    <dgm:cxn modelId="{355EC1D8-158A-4AB3-A7F5-20C898794311}" type="presParOf" srcId="{A394E1C4-59DF-46EA-9B6B-57BD112F5066}" destId="{54082F88-7F38-4BB6-8534-A5354B9E3C22}" srcOrd="2" destOrd="0" presId="urn:microsoft.com/office/officeart/2005/8/layout/orgChart1"/>
    <dgm:cxn modelId="{03462E8C-21DB-494E-B1CB-74F172D5634B}" type="presParOf" srcId="{14029A67-A82D-4303-B705-4E20EF86FF52}" destId="{E785824C-5179-48F5-A410-5FE6BA688047}" srcOrd="2" destOrd="0" presId="urn:microsoft.com/office/officeart/2005/8/layout/orgChart1"/>
    <dgm:cxn modelId="{48AB6476-C0EE-4695-896F-47763AEFAF38}" type="presParOf" srcId="{14029A67-A82D-4303-B705-4E20EF86FF52}" destId="{142F09DC-94D7-42C5-BF37-911AC3261C6B}" srcOrd="3" destOrd="0" presId="urn:microsoft.com/office/officeart/2005/8/layout/orgChart1"/>
    <dgm:cxn modelId="{6837A854-2D16-48B2-B033-935F4A692F13}" type="presParOf" srcId="{142F09DC-94D7-42C5-BF37-911AC3261C6B}" destId="{B4B0DE50-C829-4E77-8E9F-277906957F6B}" srcOrd="0" destOrd="0" presId="urn:microsoft.com/office/officeart/2005/8/layout/orgChart1"/>
    <dgm:cxn modelId="{7C8E00F1-CD85-4500-AF5D-F988DC445166}" type="presParOf" srcId="{B4B0DE50-C829-4E77-8E9F-277906957F6B}" destId="{9E9EAA6B-8BC7-4AA4-A38E-691CB278B7DF}" srcOrd="0" destOrd="0" presId="urn:microsoft.com/office/officeart/2005/8/layout/orgChart1"/>
    <dgm:cxn modelId="{51C79C34-2D47-442F-B84F-C0081678C14C}" type="presParOf" srcId="{B4B0DE50-C829-4E77-8E9F-277906957F6B}" destId="{8F3F906B-D351-4F9F-BEC3-ACEEC1E38DE5}" srcOrd="1" destOrd="0" presId="urn:microsoft.com/office/officeart/2005/8/layout/orgChart1"/>
    <dgm:cxn modelId="{34A74CDB-DF73-4FD3-934A-E79CE6B516F4}" type="presParOf" srcId="{142F09DC-94D7-42C5-BF37-911AC3261C6B}" destId="{8B186EB1-B6BB-407B-A54D-61A321E362D6}" srcOrd="1" destOrd="0" presId="urn:microsoft.com/office/officeart/2005/8/layout/orgChart1"/>
    <dgm:cxn modelId="{67286219-1E8A-472B-9E34-D092F6A559C8}" type="presParOf" srcId="{142F09DC-94D7-42C5-BF37-911AC3261C6B}" destId="{E01CE1A6-AF98-429C-A254-8B916F94264C}" srcOrd="2" destOrd="0" presId="urn:microsoft.com/office/officeart/2005/8/layout/orgChart1"/>
    <dgm:cxn modelId="{D36AE8B6-BD40-4B92-BF9E-B8B820A0CA0E}" type="presParOf" srcId="{A1760E19-6D85-4F55-A2E4-C97F880CB50D}" destId="{CD16EF83-2C1C-4FD9-B474-FC581111359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5824C-5179-48F5-A410-5FE6BA688047}">
      <dsp:nvSpPr>
        <dsp:cNvPr id="0" name=""/>
        <dsp:cNvSpPr/>
      </dsp:nvSpPr>
      <dsp:spPr>
        <a:xfrm>
          <a:off x="4899716" y="1551605"/>
          <a:ext cx="1684132" cy="584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287"/>
              </a:lnTo>
              <a:lnTo>
                <a:pt x="1684132" y="292287"/>
              </a:lnTo>
              <a:lnTo>
                <a:pt x="1684132" y="58457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A31A7-0F11-43FA-8927-79080ED5165F}">
      <dsp:nvSpPr>
        <dsp:cNvPr id="0" name=""/>
        <dsp:cNvSpPr/>
      </dsp:nvSpPr>
      <dsp:spPr>
        <a:xfrm>
          <a:off x="3215583" y="1551605"/>
          <a:ext cx="1684132" cy="584575"/>
        </a:xfrm>
        <a:custGeom>
          <a:avLst/>
          <a:gdLst/>
          <a:ahLst/>
          <a:cxnLst/>
          <a:rect l="0" t="0" r="0" b="0"/>
          <a:pathLst>
            <a:path>
              <a:moveTo>
                <a:pt x="1684132" y="0"/>
              </a:moveTo>
              <a:lnTo>
                <a:pt x="1684132" y="292287"/>
              </a:lnTo>
              <a:lnTo>
                <a:pt x="0" y="292287"/>
              </a:lnTo>
              <a:lnTo>
                <a:pt x="0" y="58457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F6742-3BF6-4F19-B70F-D28B7791096D}">
      <dsp:nvSpPr>
        <dsp:cNvPr id="0" name=""/>
        <dsp:cNvSpPr/>
      </dsp:nvSpPr>
      <dsp:spPr>
        <a:xfrm>
          <a:off x="139605" y="2036"/>
          <a:ext cx="2783690" cy="13918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In progress: measurement @ mine’s deepest level</a:t>
          </a:r>
          <a:endParaRPr lang="en-US" sz="1900" kern="1200" dirty="0"/>
        </a:p>
      </dsp:txBody>
      <dsp:txXfrm>
        <a:off x="139605" y="2036"/>
        <a:ext cx="2783690" cy="1391845"/>
      </dsp:txXfrm>
    </dsp:sp>
    <dsp:sp modelId="{F7FF2A8C-8255-463F-AA6B-88B3A800A30C}">
      <dsp:nvSpPr>
        <dsp:cNvPr id="0" name=""/>
        <dsp:cNvSpPr/>
      </dsp:nvSpPr>
      <dsp:spPr>
        <a:xfrm>
          <a:off x="3507871" y="2036"/>
          <a:ext cx="2783690" cy="15495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rgbClr r="0" g="0" b="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To be done: </a:t>
          </a:r>
          <a:endParaRPr lang="en-US" sz="1900" kern="1200" dirty="0"/>
        </a:p>
      </dsp:txBody>
      <dsp:txXfrm>
        <a:off x="3507871" y="2036"/>
        <a:ext cx="2783690" cy="1549569"/>
      </dsp:txXfrm>
    </dsp:sp>
    <dsp:sp modelId="{B8F7986D-C844-46E6-99A1-169D7FC70698}">
      <dsp:nvSpPr>
        <dsp:cNvPr id="0" name=""/>
        <dsp:cNvSpPr/>
      </dsp:nvSpPr>
      <dsp:spPr>
        <a:xfrm>
          <a:off x="1823738" y="2136180"/>
          <a:ext cx="2783690" cy="13918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rgbClr r="0" g="0" b="0"/>
          </a:solidFill>
          <a:prstDash val="solid"/>
          <a:bevel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Precise estimation of the efficiency and acceptance of the CB to measure the absolute flux.</a:t>
          </a:r>
          <a:endParaRPr lang="en-US" sz="1900" kern="1200" dirty="0"/>
        </a:p>
      </dsp:txBody>
      <dsp:txXfrm>
        <a:off x="1823738" y="2136180"/>
        <a:ext cx="2783690" cy="1391845"/>
      </dsp:txXfrm>
    </dsp:sp>
    <dsp:sp modelId="{9E9EAA6B-8BC7-4AA4-A38E-691CB278B7DF}">
      <dsp:nvSpPr>
        <dsp:cNvPr id="0" name=""/>
        <dsp:cNvSpPr/>
      </dsp:nvSpPr>
      <dsp:spPr>
        <a:xfrm>
          <a:off x="5192003" y="2136180"/>
          <a:ext cx="2783690" cy="13918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/>
            <a:t>Refining density profile and precise estimation of rock overburden over detector positioning</a:t>
          </a:r>
          <a:endParaRPr lang="en-US" sz="1900" kern="1200"/>
        </a:p>
      </dsp:txBody>
      <dsp:txXfrm>
        <a:off x="5192003" y="2136180"/>
        <a:ext cx="2783690" cy="1391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A531C-F5C5-A343-86AB-3EE22A7A5DFB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6B503-6015-3B41-AFA6-F6B37A6B00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3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r>
              <a:rPr lang="en-US"/>
              <a:t>C.Cicalò,S.Boi,G.Serri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7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4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it-IT"/>
              <a:t>07/12/2018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15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it-IT"/>
              <a:t>07/12/2018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5504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it-IT"/>
              <a:t>07/12/2018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44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8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9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8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it-IT"/>
              <a:t>07/12/2018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9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it-IT"/>
              <a:t>07/12/2018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US"/>
              <a:t>C.Cicalò,S.Boi,G.Serri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2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75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1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8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37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07/12/2018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8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07/12/2018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C.Cicalò,S.Boi,G.Serri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6F711-2372-084D-92BF-2E2CB99E7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65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059791"/>
            <a:ext cx="73152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Muon FLUX measurement</a:t>
            </a:r>
            <a:br>
              <a:rPr lang="en-GB" dirty="0"/>
            </a:br>
            <a:r>
              <a:rPr lang="en-GB" dirty="0"/>
              <a:t>UNDERGROUND</a:t>
            </a:r>
            <a:br>
              <a:rPr lang="en-GB" dirty="0"/>
            </a:br>
            <a:r>
              <a:rPr lang="en-GB" dirty="0"/>
              <a:t>with the EEE</a:t>
            </a:r>
            <a:br>
              <a:rPr lang="en-GB" dirty="0"/>
            </a:br>
            <a:r>
              <a:rPr lang="en-GB" dirty="0"/>
              <a:t>COSMIC BOX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xmlns="" id="{58C4EF2F-5BB5-4134-8889-C1FB269EE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3426" y="4885993"/>
            <a:ext cx="7315200" cy="685800"/>
          </a:xfrm>
        </p:spPr>
        <p:txBody>
          <a:bodyPr>
            <a:noAutofit/>
          </a:bodyPr>
          <a:lstStyle/>
          <a:p>
            <a:pPr algn="ctr"/>
            <a:r>
              <a:rPr lang="it-IT" sz="1800" dirty="0" err="1"/>
              <a:t>G.Serri</a:t>
            </a:r>
            <a:endParaRPr lang="it-IT" sz="1800" dirty="0"/>
          </a:p>
          <a:p>
            <a:pPr algn="ctr"/>
            <a:r>
              <a:rPr lang="it-IT" sz="1800" dirty="0"/>
              <a:t>Università degli studi di Cagliari</a:t>
            </a:r>
          </a:p>
        </p:txBody>
      </p:sp>
    </p:spTree>
    <p:extLst>
      <p:ext uri="{BB962C8B-B14F-4D97-AF65-F5344CB8AC3E}">
        <p14:creationId xmlns:p14="http://schemas.microsoft.com/office/powerpoint/2010/main" val="1387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projections in </a:t>
            </a:r>
            <a:r>
              <a:rPr lang="en-GB" dirty="0" err="1"/>
              <a:t>Domusnovas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46" y="2160187"/>
            <a:ext cx="5018708" cy="4525963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xmlns="" id="{34BF1227-57D7-4AAC-A4FE-845CF455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</p:spTree>
    <p:extLst>
      <p:ext uri="{BB962C8B-B14F-4D97-AF65-F5344CB8AC3E}">
        <p14:creationId xmlns:p14="http://schemas.microsoft.com/office/powerpoint/2010/main" val="17125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on Expected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37" y="2057401"/>
            <a:ext cx="6985725" cy="4525963"/>
          </a:xfrm>
          <a:prstGeom prst="rect">
            <a:avLst/>
          </a:prstGeom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xmlns="" id="{4A948A0C-B8EC-4C82-8673-A74602CD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</p:spTree>
    <p:extLst>
      <p:ext uri="{BB962C8B-B14F-4D97-AF65-F5344CB8AC3E}">
        <p14:creationId xmlns:p14="http://schemas.microsoft.com/office/powerpoint/2010/main" val="6452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xmlns="" id="{FEA63C24-FE20-4442-860D-97848F303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First results of </a:t>
            </a:r>
            <a:r>
              <a:rPr lang="it-IT" dirty="0" err="1"/>
              <a:t>ongoing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endParaRPr lang="it-IT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xmlns="" id="{B94DB6FC-3219-4917-A3E5-E4B6F0F45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4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465" y="117859"/>
            <a:ext cx="6377940" cy="1293028"/>
          </a:xfrm>
        </p:spPr>
        <p:txBody>
          <a:bodyPr/>
          <a:lstStyle/>
          <a:p>
            <a:r>
              <a:rPr lang="en-GB" dirty="0" smtClean="0"/>
              <a:t>Poisson DISTRIBUTION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0534" y="1134386"/>
                <a:ext cx="7955280" cy="4069080"/>
              </a:xfrm>
            </p:spPr>
            <p:txBody>
              <a:bodyPr/>
              <a:lstStyle/>
              <a:p>
                <a:r>
                  <a:rPr lang="en-GB" dirty="0"/>
                  <a:t>Rare events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≫1,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≪1)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Number of events in finite and constant time interval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  <m:f>
                      <m:f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GB" dirty="0"/>
                  <a:t>  Poisson distribution,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/>
              </a:p>
              <a:p>
                <a:r>
                  <a:rPr lang="en-GB" dirty="0"/>
                  <a:t>Probability of having one event in dt: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GB" dirty="0"/>
              </a:p>
              <a:p>
                <a:r>
                  <a:rPr lang="en-GB" dirty="0"/>
                  <a:t>Probability of 0 events: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Probability density distribution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GB" dirty="0"/>
                  <a:t>: negative exponential (more likely a little time separation than a long one)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534" y="1134386"/>
                <a:ext cx="7955280" cy="4069080"/>
              </a:xfrm>
              <a:blipFill>
                <a:blip r:embed="rId2"/>
                <a:stretch>
                  <a:fillRect l="-843" t="-19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E8551601-94B7-4879-BCFC-A5FE0A09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4" y="4578297"/>
            <a:ext cx="3026580" cy="2161844"/>
          </a:xfrm>
          <a:prstGeom prst="rect">
            <a:avLst/>
          </a:prstGeo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xmlns="" id="{1E441C87-8CD4-46F1-8899-D566D529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E279FF43-E3EC-4B58-BCFB-379259DE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84" y="4578297"/>
            <a:ext cx="2702305" cy="21618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xmlns="" id="{157DCC7B-C842-46E3-8753-66E664225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586020" y="4370847"/>
            <a:ext cx="2161844" cy="25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8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9872" y="-40875"/>
            <a:ext cx="6377940" cy="1293028"/>
          </a:xfrm>
        </p:spPr>
        <p:txBody>
          <a:bodyPr>
            <a:noAutofit/>
          </a:bodyPr>
          <a:lstStyle/>
          <a:p>
            <a:r>
              <a:rPr lang="en-GB" sz="2400" dirty="0"/>
              <a:t>Distribution of time difference between two subsequent events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90DFACFA-6364-49AB-AE7C-DC346C53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188" y="234128"/>
            <a:ext cx="278606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Outside the </a:t>
            </a:r>
            <a:r>
              <a:rPr lang="en-GB" sz="1200" dirty="0" smtClean="0">
                <a:solidFill>
                  <a:schemeClr val="bg1"/>
                </a:solidFill>
              </a:rPr>
              <a:t>mine</a:t>
            </a:r>
            <a:r>
              <a:rPr lang="is-IS" sz="1200" dirty="0" smtClean="0">
                <a:solidFill>
                  <a:schemeClr val="bg1"/>
                </a:solidFill>
              </a:rPr>
              <a:t>…</a:t>
            </a:r>
            <a:endParaRPr lang="en-GB" sz="1200" dirty="0" smtClean="0">
              <a:solidFill>
                <a:schemeClr val="bg1"/>
              </a:solidFill>
            </a:endParaRPr>
          </a:p>
          <a:p>
            <a:r>
              <a:rPr lang="en-GB" sz="1200" dirty="0" smtClean="0">
                <a:solidFill>
                  <a:schemeClr val="bg1"/>
                </a:solidFill>
              </a:rPr>
              <a:t>Acquisition </a:t>
            </a:r>
            <a:r>
              <a:rPr lang="en-GB" sz="1200" dirty="0">
                <a:solidFill>
                  <a:schemeClr val="bg1"/>
                </a:solidFill>
              </a:rPr>
              <a:t>time 2902s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xmlns="" id="{5C2651CC-A92D-4D23-9DE2-6E0CC5FA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974" y="1116727"/>
            <a:ext cx="3880028" cy="262930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xmlns="" id="{E9407E17-7233-496F-BAB0-D5D4D92D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15" y="916856"/>
            <a:ext cx="5263974" cy="3567134"/>
          </a:xfrm>
          <a:prstGeom prst="rect">
            <a:avLst/>
          </a:prstGeom>
        </p:spPr>
      </p:pic>
      <p:pic>
        <p:nvPicPr>
          <p:cNvPr id="24" name="Segnaposto contenuto 15">
            <a:extLst>
              <a:ext uri="{FF2B5EF4-FFF2-40B4-BE49-F238E27FC236}">
                <a16:creationId xmlns:a16="http://schemas.microsoft.com/office/drawing/2014/main" xmlns="" id="{1732A973-28C1-4D94-A8B2-BA21FB540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298602"/>
            <a:ext cx="3776871" cy="2559398"/>
          </a:xfrm>
          <a:prstGeom prst="rect">
            <a:avLst/>
          </a:prstGeom>
        </p:spPr>
      </p:pic>
      <p:pic>
        <p:nvPicPr>
          <p:cNvPr id="26" name="Segnaposto contenuto 17">
            <a:extLst>
              <a:ext uri="{FF2B5EF4-FFF2-40B4-BE49-F238E27FC236}">
                <a16:creationId xmlns:a16="http://schemas.microsoft.com/office/drawing/2014/main" xmlns="" id="{2F257AD7-93C4-4421-A464-C6AFFEF5E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974" y="4228700"/>
            <a:ext cx="3880026" cy="2629300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xmlns="" id="{74EC2390-185B-4EE8-8F72-A7AEB2E4F3C4}"/>
              </a:ext>
            </a:extLst>
          </p:cNvPr>
          <p:cNvSpPr/>
          <p:nvPr/>
        </p:nvSpPr>
        <p:spPr>
          <a:xfrm>
            <a:off x="3145569" y="1974403"/>
            <a:ext cx="397565" cy="238729"/>
          </a:xfrm>
          <a:prstGeom prst="ellipse">
            <a:avLst/>
          </a:prstGeom>
          <a:noFill/>
          <a:ln w="38100">
            <a:solidFill>
              <a:schemeClr val="accent1">
                <a:alpha val="72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in su 28">
            <a:extLst>
              <a:ext uri="{FF2B5EF4-FFF2-40B4-BE49-F238E27FC236}">
                <a16:creationId xmlns:a16="http://schemas.microsoft.com/office/drawing/2014/main" xmlns="" id="{EBB089E6-4131-4F39-A8E1-8DB532965733}"/>
              </a:ext>
            </a:extLst>
          </p:cNvPr>
          <p:cNvSpPr/>
          <p:nvPr/>
        </p:nvSpPr>
        <p:spPr>
          <a:xfrm flipH="1">
            <a:off x="3269644" y="2261597"/>
            <a:ext cx="198782" cy="1150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924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9872" y="-40875"/>
            <a:ext cx="6377940" cy="1293028"/>
          </a:xfrm>
        </p:spPr>
        <p:txBody>
          <a:bodyPr>
            <a:noAutofit/>
          </a:bodyPr>
          <a:lstStyle/>
          <a:p>
            <a:r>
              <a:rPr lang="en-GB" sz="2400" dirty="0"/>
              <a:t>Distribution of time difference between two subsequent events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90DFACFA-6364-49AB-AE7C-DC346C53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C.Cicalò,S.Boi,G.Serri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188" y="234128"/>
            <a:ext cx="278606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GB" sz="1200" dirty="0">
                <a:solidFill>
                  <a:schemeClr val="bg1"/>
                </a:solidFill>
                <a:latin typeface="Century Gothic" panose="020B0502020202020204"/>
              </a:rPr>
              <a:t>First level inside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the mine..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Acquisition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time 72hr=</a:t>
            </a:r>
            <a:r>
              <a:rPr lang="en-GB" sz="1200" dirty="0">
                <a:solidFill>
                  <a:schemeClr val="bg1"/>
                </a:solidFill>
              </a:rPr>
              <a:t>259200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AF883D0C-CFBA-43C0-BFB0-088D9EB16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797"/>
            <a:ext cx="5263974" cy="35671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5E84218B-373A-4DE5-97FC-AE170EEE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333461"/>
            <a:ext cx="3725430" cy="25245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A6328116-3757-48F3-AABF-71470FB39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969" y="4229454"/>
            <a:ext cx="3880029" cy="262930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xmlns="" id="{F4C9FABF-AA01-445D-A502-5ECFB369D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970" y="1146012"/>
            <a:ext cx="3880029" cy="26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9872" y="-40875"/>
            <a:ext cx="6377940" cy="1293028"/>
          </a:xfrm>
        </p:spPr>
        <p:txBody>
          <a:bodyPr>
            <a:noAutofit/>
          </a:bodyPr>
          <a:lstStyle/>
          <a:p>
            <a:r>
              <a:rPr lang="en-GB" sz="2400" dirty="0"/>
              <a:t>Distribution of time difference between two subsequent events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90DFACFA-6364-49AB-AE7C-DC346C53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C.Cicalò,S.Boi,G.Serri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188" y="234128"/>
            <a:ext cx="2786063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GB" sz="1400" dirty="0">
                <a:solidFill>
                  <a:schemeClr val="bg1"/>
                </a:solidFill>
              </a:rPr>
              <a:t>Second level inside the mine.. </a:t>
            </a:r>
            <a:r>
              <a:rPr lang="en-GB" sz="1400" dirty="0" smtClean="0">
                <a:solidFill>
                  <a:schemeClr val="bg1"/>
                </a:solidFill>
              </a:rPr>
              <a:t>Acquisition </a:t>
            </a:r>
            <a:r>
              <a:rPr lang="en-GB" sz="1400" dirty="0">
                <a:solidFill>
                  <a:schemeClr val="bg1"/>
                </a:solidFill>
              </a:rPr>
              <a:t>time </a:t>
            </a:r>
            <a:r>
              <a:rPr lang="en-GB" sz="1400" dirty="0" smtClean="0">
                <a:solidFill>
                  <a:schemeClr val="bg1"/>
                </a:solidFill>
              </a:rPr>
              <a:t>9d=7.7̇̇̇̇̇̇∙10</a:t>
            </a:r>
            <a:r>
              <a:rPr lang="en-GB" sz="1400" baseline="30000" dirty="0" smtClean="0">
                <a:solidFill>
                  <a:schemeClr val="bg1"/>
                </a:solidFill>
              </a:rPr>
              <a:t>5</a:t>
            </a:r>
            <a:r>
              <a:rPr lang="en-GB" sz="1400" dirty="0" smtClean="0">
                <a:solidFill>
                  <a:schemeClr val="bg1"/>
                </a:solidFill>
              </a:rPr>
              <a:t>s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99908B7A-265B-4BE2-9345-F5D6251A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248" y="4247796"/>
            <a:ext cx="3867752" cy="26209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xmlns="" id="{13237C56-1FBA-49A8-B2C3-8AFFAA1B7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247" y="1238901"/>
            <a:ext cx="3901383" cy="26437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xmlns="" id="{15B40B5D-358D-44C4-8AA3-C932F2168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6792"/>
            <a:ext cx="5276247" cy="357545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xmlns="" id="{A1C1C476-B8F8-4134-8D0A-D33A450E4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98306"/>
            <a:ext cx="3649296" cy="247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RESULTS: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xmlns="" id="{B017F3E3-826A-419E-A6B3-9E6C20C5B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357861E8-75E9-4AEF-AC60-9651D859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850521"/>
            <a:ext cx="66484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2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Rate relative to the surface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R(surf) </a:t>
                </a:r>
                <a:r>
                  <a:rPr lang="en-GB" dirty="0"/>
                  <a:t>= (</a:t>
                </a:r>
                <a:r>
                  <a:rPr lang="en-GB" dirty="0" smtClean="0"/>
                  <a:t>3.80±0.04</a:t>
                </a:r>
                <a:r>
                  <a:rPr lang="en-GB" dirty="0"/>
                  <a:t>) Hz</a:t>
                </a:r>
              </a:p>
              <a:p>
                <a:r>
                  <a:rPr lang="en-GB" dirty="0"/>
                  <a:t>R(-174m) = (</a:t>
                </a:r>
                <a:r>
                  <a:rPr lang="en-GB" dirty="0" smtClean="0"/>
                  <a:t>5.49±0.15)</a:t>
                </a:r>
                <a:r>
                  <a:rPr lang="en-GB" dirty="0"/>
                  <a:t>∙10</a:t>
                </a:r>
                <a:r>
                  <a:rPr lang="en-GB" baseline="30000" dirty="0"/>
                  <a:t>-3 </a:t>
                </a:r>
                <a:r>
                  <a:rPr lang="en-GB" dirty="0"/>
                  <a:t>Hz</a:t>
                </a:r>
              </a:p>
              <a:p>
                <a:r>
                  <a:rPr lang="en-GB" dirty="0"/>
                  <a:t>R(-</a:t>
                </a:r>
                <a:r>
                  <a:rPr lang="en-GB" dirty="0" smtClean="0"/>
                  <a:t>339m)=(1.10±0.04</a:t>
                </a:r>
                <a:r>
                  <a:rPr lang="en-GB" dirty="0"/>
                  <a:t>)· 10</a:t>
                </a:r>
                <a:r>
                  <a:rPr lang="en-GB" baseline="30000" dirty="0"/>
                  <a:t>-3 </a:t>
                </a:r>
                <a:r>
                  <a:rPr lang="en-GB" dirty="0"/>
                  <a:t>Hz</a:t>
                </a:r>
              </a:p>
              <a:p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(−174)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surf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=(1.4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4</m:t>
                    </m:r>
                    <m:r>
                      <m:rPr>
                        <m:nor/>
                      </m:rPr>
                      <a:rPr lang="en-GB" dirty="0"/>
                      <m:t>±</m:t>
                    </m:r>
                  </m:oMath>
                </a14:m>
                <a:r>
                  <a:rPr lang="en-GB" dirty="0"/>
                  <a:t>0.0</a:t>
                </a:r>
                <a:r>
                  <a:rPr lang="en-GB" dirty="0" smtClean="0"/>
                  <a:t>5</a:t>
                </a:r>
                <a:r>
                  <a:rPr lang="en-GB" dirty="0"/>
                  <a:t>) ∙10</a:t>
                </a:r>
                <a:r>
                  <a:rPr lang="en-GB" baseline="30000" dirty="0"/>
                  <a:t>-3</a:t>
                </a:r>
                <a:r>
                  <a:rPr lang="en-GB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R</m:t>
                        </m:r>
                        <m:r>
                          <a:rPr lang="en-US">
                            <a:latin typeface="Cambria Math" charset="0"/>
                          </a:rPr>
                          <m:t>(−339)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R</m:t>
                        </m:r>
                        <m:r>
                          <a:rPr lang="en-US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surf</m:t>
                        </m:r>
                        <m:r>
                          <a:rPr lang="en-US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charset="0"/>
                      </a:rPr>
                      <m:t>=(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2.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89</m:t>
                    </m:r>
                    <m:r>
                      <m:rPr>
                        <m:nor/>
                      </m:rPr>
                      <a:rPr lang="en-GB" dirty="0"/>
                      <m:t>±</m:t>
                    </m:r>
                    <m:r>
                      <m:rPr>
                        <m:nor/>
                      </m:rPr>
                      <a:rPr lang="en-US" b="0" i="0" dirty="0" smtClean="0"/>
                      <m:t>0,14</m:t>
                    </m:r>
                  </m:oMath>
                </a14:m>
                <a:r>
                  <a:rPr lang="en-GB" dirty="0" smtClean="0"/>
                  <a:t>) </a:t>
                </a:r>
                <a:r>
                  <a:rPr lang="en-GB" dirty="0"/>
                  <a:t>∙10</a:t>
                </a:r>
                <a:r>
                  <a:rPr lang="en-GB" baseline="30000" dirty="0"/>
                  <a:t>-4</a:t>
                </a:r>
                <a:r>
                  <a:rPr lang="en-GB" dirty="0"/>
                  <a:t> </a:t>
                </a:r>
              </a:p>
              <a:p>
                <a:endParaRPr lang="en-GB" dirty="0"/>
              </a:p>
              <a:p>
                <a:r>
                  <a:rPr lang="en-GB" dirty="0"/>
                  <a:t>Average Rock density in </a:t>
                </a:r>
                <a:r>
                  <a:rPr lang="en-GB" dirty="0" err="1"/>
                  <a:t>Nuraxi</a:t>
                </a:r>
                <a:r>
                  <a:rPr lang="en-GB" dirty="0"/>
                  <a:t> </a:t>
                </a:r>
                <a:r>
                  <a:rPr lang="en-GB" dirty="0" err="1"/>
                  <a:t>Figus</a:t>
                </a:r>
                <a:r>
                  <a:rPr lang="en-GB" dirty="0"/>
                  <a:t>? </a:t>
                </a:r>
                <a:endParaRPr lang="en-GB" baseline="30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0" t="-17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192517CF-A125-4AB6-AEA0-CF9714D3E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</p:spTree>
    <p:extLst>
      <p:ext uri="{BB962C8B-B14F-4D97-AF65-F5344CB8AC3E}">
        <p14:creationId xmlns:p14="http://schemas.microsoft.com/office/powerpoint/2010/main" val="170128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FA5F5421-A493-49B4-8EF7-7E418398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Normalised</a:t>
            </a:r>
            <a:r>
              <a:rPr lang="it-IT" dirty="0"/>
              <a:t> rate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xmlns="" id="{3CD91E53-5705-4895-951B-1BDF9ACAB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pic>
        <p:nvPicPr>
          <p:cNvPr id="5" name="Segnaposto contenuto 9">
            <a:extLst>
              <a:ext uri="{FF2B5EF4-FFF2-40B4-BE49-F238E27FC236}">
                <a16:creationId xmlns:a16="http://schemas.microsoft.com/office/drawing/2014/main" xmlns="" id="{6BB62C82-F3E2-4947-8AE1-162D75EFA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696" y="1793721"/>
            <a:ext cx="6891130" cy="4669778"/>
          </a:xfrm>
        </p:spPr>
      </p:pic>
    </p:spTree>
    <p:extLst>
      <p:ext uri="{BB962C8B-B14F-4D97-AF65-F5344CB8AC3E}">
        <p14:creationId xmlns:p14="http://schemas.microsoft.com/office/powerpoint/2010/main" val="42690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measurement underground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Natural extension of altitude measurement</a:t>
            </a:r>
          </a:p>
          <a:p>
            <a:r>
              <a:rPr lang="en-GB" dirty="0"/>
              <a:t>Well known sites</a:t>
            </a:r>
          </a:p>
          <a:p>
            <a:r>
              <a:rPr lang="en-GB" dirty="0"/>
              <a:t>Abundance of data of underground measurement</a:t>
            </a:r>
          </a:p>
          <a:p>
            <a:r>
              <a:rPr lang="en-GB" dirty="0"/>
              <a:t>Real and handy example of attenuation phenomena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4A493380-116D-48B5-A85F-B50C49DE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</p:spTree>
    <p:extLst>
      <p:ext uri="{BB962C8B-B14F-4D97-AF65-F5344CB8AC3E}">
        <p14:creationId xmlns:p14="http://schemas.microsoft.com/office/powerpoint/2010/main" val="4616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154" y="435757"/>
            <a:ext cx="6377940" cy="1293028"/>
          </a:xfrm>
        </p:spPr>
        <p:txBody>
          <a:bodyPr/>
          <a:lstStyle/>
          <a:p>
            <a:r>
              <a:rPr lang="en-GB" dirty="0"/>
              <a:t>Rate suppression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="" xmlns:a16="http://schemas.microsoft.com/office/drawing/2014/main" id="{29ECDAC8-0647-4D97-8C63-0272F3157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="" xmlns:a16="http://schemas.microsoft.com/office/drawing/2014/main" id="{9A4B4D95-7F93-47EB-9B42-ADE569B8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62" y="1694327"/>
            <a:ext cx="6932875" cy="469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2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154" y="435757"/>
            <a:ext cx="6377940" cy="1293028"/>
          </a:xfrm>
        </p:spPr>
        <p:txBody>
          <a:bodyPr/>
          <a:lstStyle/>
          <a:p>
            <a:r>
              <a:rPr lang="en-GB" dirty="0"/>
              <a:t>Rate suppression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29ECDAC8-0647-4D97-8C63-0272F3157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22669" y="2217771"/>
            <a:ext cx="7924800" cy="3939126"/>
            <a:chOff x="796294" y="2324101"/>
            <a:chExt cx="7924800" cy="39391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94" y="2324101"/>
              <a:ext cx="7924800" cy="393912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700559" y="6037171"/>
              <a:ext cx="1269899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800" dirty="0" smtClean="0">
                  <a:solidFill>
                    <a:schemeClr val="bg1"/>
                  </a:solidFill>
                </a:rPr>
                <a:t>Rock Overburden (m)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269032" y="3727789"/>
              <a:ext cx="2759089" cy="2539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050" dirty="0" smtClean="0">
                  <a:solidFill>
                    <a:schemeClr val="bg1"/>
                  </a:solidFill>
                </a:rPr>
                <a:t>Rate Suppression (</a:t>
              </a:r>
              <a:r>
                <a:rPr lang="en-GB" sz="1050" dirty="0" err="1" smtClean="0">
                  <a:solidFill>
                    <a:schemeClr val="bg1"/>
                  </a:solidFill>
                </a:rPr>
                <a:t>R</a:t>
              </a:r>
              <a:r>
                <a:rPr lang="en-GB" sz="1050" baseline="-25000" dirty="0" err="1" smtClean="0">
                  <a:solidFill>
                    <a:schemeClr val="bg1"/>
                  </a:solidFill>
                </a:rPr>
                <a:t>ground</a:t>
              </a:r>
              <a:r>
                <a:rPr lang="en-GB" sz="1050" dirty="0" smtClean="0">
                  <a:solidFill>
                    <a:schemeClr val="bg1"/>
                  </a:solidFill>
                </a:rPr>
                <a:t>/R</a:t>
              </a:r>
              <a:r>
                <a:rPr lang="en-GB" sz="1050" baseline="-25000" dirty="0" smtClean="0">
                  <a:solidFill>
                    <a:schemeClr val="bg1"/>
                  </a:solidFill>
                </a:rPr>
                <a:t>(rock overburden)</a:t>
              </a:r>
              <a:r>
                <a:rPr lang="en-GB" sz="1050" dirty="0" smtClean="0">
                  <a:solidFill>
                    <a:schemeClr val="bg1"/>
                  </a:solidFill>
                </a:rPr>
                <a:t>)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07100" y="2805934"/>
              <a:ext cx="1386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mtClean="0">
                  <a:solidFill>
                    <a:schemeClr val="accent1"/>
                  </a:solidFill>
                </a:rPr>
                <a:t>Preliminary</a:t>
              </a:r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350000" y="4978400"/>
              <a:ext cx="63500" cy="50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1908" y="4904818"/>
              <a:ext cx="870751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800" dirty="0" smtClean="0">
                  <a:solidFill>
                    <a:schemeClr val="bg1"/>
                  </a:solidFill>
                </a:rPr>
                <a:t>Cosmic Boxes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2857" y="5146825"/>
              <a:ext cx="506870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800" smtClean="0">
                  <a:solidFill>
                    <a:schemeClr val="bg1"/>
                  </a:solidFill>
                </a:rPr>
                <a:t>ASTRO</a:t>
              </a:r>
              <a:endParaRPr lang="en-GB" sz="80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341533" y="5232398"/>
              <a:ext cx="63500" cy="666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6753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899" y="203294"/>
            <a:ext cx="6377940" cy="1293028"/>
          </a:xfrm>
        </p:spPr>
        <p:txBody>
          <a:bodyPr>
            <a:normAutofit fontScale="90000"/>
          </a:bodyPr>
          <a:lstStyle/>
          <a:p>
            <a:r>
              <a:rPr lang="en-GB" dirty="0"/>
              <a:t>Comparison with </a:t>
            </a:r>
            <a:r>
              <a:rPr lang="en-GB" dirty="0" err="1"/>
              <a:t>Pyhäsalmi</a:t>
            </a:r>
            <a:r>
              <a:rPr lang="en-GB" dirty="0"/>
              <a:t> mine </a:t>
            </a:r>
            <a:br>
              <a:rPr lang="en-GB" dirty="0"/>
            </a:br>
            <a:r>
              <a:rPr lang="en-GB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6064" y="1220537"/>
                <a:ext cx="2717422" cy="7184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dirty="0" smtClean="0"/>
                  <a:t>(</a:t>
                </a:r>
                <a:r>
                  <a:rPr lang="en-GB" dirty="0"/>
                  <a:t>1.5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5±</m:t>
                    </m:r>
                  </m:oMath>
                </a14:m>
                <a:r>
                  <a:rPr lang="en-GB" dirty="0" smtClean="0"/>
                  <a:t>0.07)</a:t>
                </a:r>
                <a:r>
                  <a:rPr lang="en-GB" dirty="0"/>
                  <a:t> ∙10</a:t>
                </a:r>
                <a:r>
                  <a:rPr lang="en-GB" baseline="30000" dirty="0"/>
                  <a:t>-3</a:t>
                </a:r>
                <a:r>
                  <a:rPr lang="en-GB" dirty="0"/>
                  <a:t> </a:t>
                </a:r>
                <a:r>
                  <a:rPr lang="en-GB" dirty="0" err="1"/>
                  <a:t>cfr</a:t>
                </a:r>
                <a:r>
                  <a:rPr lang="en-GB" dirty="0"/>
                  <a:t> (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1.4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4</m:t>
                    </m:r>
                    <m:r>
                      <m:rPr>
                        <m:nor/>
                      </m:rPr>
                      <a:rPr lang="en-GB" dirty="0"/>
                      <m:t>±</m:t>
                    </m:r>
                  </m:oMath>
                </a14:m>
                <a:r>
                  <a:rPr lang="en-GB" dirty="0"/>
                  <a:t>0.0</a:t>
                </a:r>
                <a:r>
                  <a:rPr lang="en-GB" dirty="0" smtClean="0"/>
                  <a:t>5</a:t>
                </a:r>
                <a:r>
                  <a:rPr lang="en-GB" dirty="0"/>
                  <a:t>) ∙10</a:t>
                </a:r>
                <a:r>
                  <a:rPr lang="en-GB" baseline="30000" dirty="0"/>
                  <a:t>-3</a:t>
                </a:r>
                <a:r>
                  <a:rPr lang="en-GB" dirty="0"/>
                  <a:t> </a:t>
                </a:r>
              </a:p>
              <a:p>
                <a:endParaRPr lang="en-GB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064" y="1220537"/>
                <a:ext cx="2717422" cy="718475"/>
              </a:xfrm>
              <a:blipFill rotWithShape="0">
                <a:blip r:embed="rId2"/>
                <a:stretch>
                  <a:fillRect l="-2018" t="-8475" r="-1345" b="-42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xmlns="" id="{E1CF88FF-85A9-4B68-AF29-9EE8B2460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xmlns="" id="{C2E501FA-9A9D-40B3-8CDC-9C534169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1" y="1939013"/>
            <a:ext cx="4103726" cy="478195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xmlns="" id="{5A5B2635-3B3B-4F51-8A57-9DFAAF162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113" y="1939014"/>
            <a:ext cx="4103726" cy="47819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xmlns="" id="{073B4D78-3C59-4001-9819-B043D7871125}"/>
                  </a:ext>
                </a:extLst>
              </p:cNvPr>
              <p:cNvSpPr/>
              <p:nvPr/>
            </p:nvSpPr>
            <p:spPr>
              <a:xfrm>
                <a:off x="4954137" y="1191961"/>
                <a:ext cx="2497800" cy="7916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200" dirty="0" smtClean="0"/>
                  <a:t>(</a:t>
                </a:r>
                <a:r>
                  <a:rPr lang="en-GB" sz="2200" dirty="0"/>
                  <a:t>3.2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dirty="0"/>
                      <m:t>±</m:t>
                    </m:r>
                  </m:oMath>
                </a14:m>
                <a:r>
                  <a:rPr lang="en-GB" sz="2200" dirty="0" smtClean="0"/>
                  <a:t>0.2)</a:t>
                </a:r>
                <a:r>
                  <a:rPr lang="en-GB" sz="2200" dirty="0"/>
                  <a:t> ∙10</a:t>
                </a:r>
                <a:r>
                  <a:rPr lang="en-GB" sz="2200" baseline="30000" dirty="0"/>
                  <a:t>-4</a:t>
                </a:r>
                <a:r>
                  <a:rPr lang="en-GB" sz="2200" dirty="0"/>
                  <a:t> </a:t>
                </a:r>
                <a:r>
                  <a:rPr lang="en-GB" sz="2200" dirty="0" err="1"/>
                  <a:t>cfr</a:t>
                </a:r>
                <a:r>
                  <a:rPr lang="en-GB" sz="2200" dirty="0"/>
                  <a:t> </a:t>
                </a:r>
              </a:p>
              <a:p>
                <a:r>
                  <a:rPr lang="en-GB" sz="2200" dirty="0"/>
                  <a:t>(</a:t>
                </a:r>
                <a14:m>
                  <m:oMath xmlns:m="http://schemas.openxmlformats.org/officeDocument/2006/math">
                    <m:r>
                      <a:rPr lang="en-US" sz="22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2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sz="2200" b="0" i="0" dirty="0" smtClean="0">
                        <a:latin typeface="Cambria Math" panose="02040503050406030204" pitchFamily="18" charset="0"/>
                      </a:rPr>
                      <m:t>89</m:t>
                    </m:r>
                    <m:r>
                      <m:rPr>
                        <m:nor/>
                      </m:rPr>
                      <a:rPr lang="en-GB" sz="2200" dirty="0"/>
                      <m:t>±</m:t>
                    </m:r>
                  </m:oMath>
                </a14:m>
                <a:r>
                  <a:rPr lang="en-GB" sz="2200" dirty="0"/>
                  <a:t>0</a:t>
                </a:r>
                <a:r>
                  <a:rPr lang="en-GB" sz="2200" dirty="0" smtClean="0"/>
                  <a:t>.14) </a:t>
                </a:r>
                <a:r>
                  <a:rPr lang="en-GB" sz="2200" dirty="0"/>
                  <a:t>∙</a:t>
                </a:r>
                <a:r>
                  <a:rPr lang="en-GB" sz="2200" dirty="0" smtClean="0"/>
                  <a:t>10</a:t>
                </a:r>
                <a:r>
                  <a:rPr lang="en-GB" sz="2200" baseline="30000" dirty="0" smtClean="0"/>
                  <a:t>-4</a:t>
                </a:r>
                <a:r>
                  <a:rPr lang="en-GB" sz="2200" dirty="0" smtClean="0"/>
                  <a:t> </a:t>
                </a:r>
                <a:endParaRPr lang="en-GB" sz="2200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3B4D78-3C59-4001-9819-B043D7871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37" y="1191961"/>
                <a:ext cx="2497800" cy="791692"/>
              </a:xfrm>
              <a:prstGeom prst="rect">
                <a:avLst/>
              </a:prstGeom>
              <a:blipFill rotWithShape="0">
                <a:blip r:embed="rId5"/>
                <a:stretch>
                  <a:fillRect l="-3178" t="-3101" b="-147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13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457950" cy="1293028"/>
          </a:xfrm>
        </p:spPr>
        <p:txBody>
          <a:bodyPr>
            <a:normAutofit/>
          </a:bodyPr>
          <a:lstStyle/>
          <a:p>
            <a:r>
              <a:rPr lang="en-GB"/>
              <a:t>What else?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01E997A2-3510-4D77-93A9-2CD93FBE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350" y="6355845"/>
            <a:ext cx="5829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C.Cicalò,S.Boi,G.Serri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xmlns="" id="{CC762A53-69B3-49DD-9CFD-9DF9CA08B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00717"/>
              </p:ext>
            </p:extLst>
          </p:nvPr>
        </p:nvGraphicFramePr>
        <p:xfrm>
          <a:off x="514350" y="2441051"/>
          <a:ext cx="81153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546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F9657956-8C00-43FE-9F6D-A2BD6049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AcKNOWLEDGEments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6D192D98-DB43-4188-9007-EC7CAF3B9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Thanks to </a:t>
            </a:r>
            <a:r>
              <a:rPr lang="it-IT" dirty="0" err="1" smtClean="0"/>
              <a:t>Nuraxi</a:t>
            </a:r>
            <a:r>
              <a:rPr lang="it-IT" dirty="0" smtClean="0"/>
              <a:t> </a:t>
            </a:r>
            <a:r>
              <a:rPr lang="it-IT" dirty="0" err="1"/>
              <a:t>Figus</a:t>
            </a:r>
            <a:r>
              <a:rPr lang="it-IT" dirty="0"/>
              <a:t> </a:t>
            </a:r>
            <a:r>
              <a:rPr lang="it-IT" dirty="0" err="1"/>
              <a:t>mine’s</a:t>
            </a:r>
            <a:r>
              <a:rPr lang="it-IT" dirty="0"/>
              <a:t> </a:t>
            </a:r>
            <a:r>
              <a:rPr lang="it-IT" dirty="0" err="1"/>
              <a:t>personnel</a:t>
            </a:r>
            <a:endParaRPr lang="it-IT" dirty="0"/>
          </a:p>
          <a:p>
            <a:r>
              <a:rPr lang="it-IT" dirty="0"/>
              <a:t>Thanks to INFN Cagliari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706B0D84-592C-4887-B268-92083D06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334" y="332029"/>
            <a:ext cx="4312485" cy="4717049"/>
          </a:xfrm>
          <a:prstGeom prst="rect">
            <a:avLst/>
          </a:prstGeom>
        </p:spPr>
      </p:pic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xmlns="" id="{3AD47B7D-99CF-459B-BB6B-400CED3CB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61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7985FF9-B680-4C87-ADA0-0F2A2F2B7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Beyond </a:t>
            </a:r>
          </a:p>
        </p:txBody>
      </p:sp>
    </p:spTree>
    <p:extLst>
      <p:ext uri="{BB962C8B-B14F-4D97-AF65-F5344CB8AC3E}">
        <p14:creationId xmlns:p14="http://schemas.microsoft.com/office/powerpoint/2010/main" val="28632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75040285-F259-416E-A6BF-8CF7B9A6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xmlns="" id="{BC24374B-2103-4A8E-BD0E-9C38C30B2AB4}"/>
              </a:ext>
            </a:extLst>
          </p:cNvPr>
          <p:cNvSpPr/>
          <p:nvPr/>
        </p:nvSpPr>
        <p:spPr>
          <a:xfrm>
            <a:off x="125896" y="1075375"/>
            <a:ext cx="444610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Formazione del </a:t>
            </a:r>
            <a:r>
              <a:rPr lang="it-IT" dirty="0" err="1"/>
              <a:t>Cixerri</a:t>
            </a:r>
            <a:r>
              <a:rPr lang="it-IT" dirty="0"/>
              <a:t> è notoriamente una formazione di origine sedimentaria, in facies continentale, riferibile all’Oligocene che si sovrappone al, cosiddetto, “</a:t>
            </a:r>
            <a:r>
              <a:rPr lang="it-IT" dirty="0" err="1"/>
              <a:t>Lignifero</a:t>
            </a:r>
            <a:r>
              <a:rPr lang="it-IT" dirty="0"/>
              <a:t>” del Sulcis, la cui età è Eocenica. I sedimenti, sono costituiti in prevalenza da arenarie quarzose, grigio-violacee, </a:t>
            </a:r>
            <a:r>
              <a:rPr lang="it-IT" dirty="0" err="1"/>
              <a:t>biancoverdastre</a:t>
            </a:r>
            <a:r>
              <a:rPr lang="it-IT" dirty="0"/>
              <a:t> oppure rossastre, spesso conglomeratiche, a ciottoli di rocce paleozoiche o mesozoiche (soprattutto scisti neri, quarzo, porfidi e calcari del Giurese-Cretaceo). Le arenarie si alternano con marne ed argille siltose violacee o giallo-rossastre, spesso contenenti noduli </a:t>
            </a:r>
            <a:r>
              <a:rPr lang="it-IT" dirty="0" err="1"/>
              <a:t>concrezionari</a:t>
            </a:r>
            <a:r>
              <a:rPr lang="it-IT" dirty="0"/>
              <a:t> giallastri, ferruginosi, e ben stratificate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D107D1D9-F7F2-4534-AC6C-1E2EA521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3559"/>
            <a:ext cx="9144000" cy="372916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xmlns="" id="{D5E19C0B-B856-4A73-B128-0F41AB9E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79" y="3486898"/>
            <a:ext cx="3199821" cy="33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522E166C-E556-4F63-A22D-416966ED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13DA9B0F-220D-4F00-BD7F-62BE0972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2" y="1739295"/>
            <a:ext cx="7678057" cy="5118705"/>
          </a:xfrm>
          <a:prstGeom prst="rect">
            <a:avLst/>
          </a:prstGeom>
        </p:spPr>
      </p:pic>
      <p:pic>
        <p:nvPicPr>
          <p:cNvPr id="11" name="Segnaposto immagine 6">
            <a:extLst>
              <a:ext uri="{FF2B5EF4-FFF2-40B4-BE49-F238E27FC236}">
                <a16:creationId xmlns:a16="http://schemas.microsoft.com/office/drawing/2014/main" xmlns="" id="{582F8B3C-A280-4D62-9D4A-5BE893C53C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t="17846" b="17846"/>
          <a:stretch>
            <a:fillRect/>
          </a:stretch>
        </p:blipFill>
        <p:spPr>
          <a:xfrm>
            <a:off x="3333401" y="362857"/>
            <a:ext cx="5810599" cy="24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365" y="764373"/>
            <a:ext cx="7253275" cy="1293028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Nuraxi</a:t>
            </a:r>
            <a:r>
              <a:rPr lang="it-IT" dirty="0"/>
              <a:t> </a:t>
            </a:r>
            <a:r>
              <a:rPr lang="it-IT" dirty="0" err="1" smtClean="0"/>
              <a:t>Figus</a:t>
            </a:r>
            <a:r>
              <a:rPr lang="it-IT" dirty="0" smtClean="0"/>
              <a:t> - </a:t>
            </a:r>
            <a:r>
              <a:rPr lang="it-IT" dirty="0" err="1" smtClean="0"/>
              <a:t>Seruci</a:t>
            </a:r>
            <a:r>
              <a:rPr lang="it-IT" dirty="0" smtClean="0"/>
              <a:t> Mine </a:t>
            </a:r>
            <a:r>
              <a:rPr lang="it-IT" dirty="0" err="1" smtClean="0"/>
              <a:t>Complex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?</a:t>
            </a:r>
          </a:p>
          <a:p>
            <a:pPr lvl="1"/>
            <a:r>
              <a:rPr lang="it-IT" dirty="0"/>
              <a:t>Active mine, no more </a:t>
            </a:r>
            <a:r>
              <a:rPr lang="it-IT" dirty="0" err="1"/>
              <a:t>extractions</a:t>
            </a:r>
            <a:endParaRPr lang="it-IT" dirty="0"/>
          </a:p>
          <a:p>
            <a:pPr lvl="1"/>
            <a:r>
              <a:rPr lang="it-IT" dirty="0" err="1"/>
              <a:t>Winze</a:t>
            </a:r>
            <a:endParaRPr lang="it-IT" dirty="0"/>
          </a:p>
          <a:p>
            <a:pPr lvl="1"/>
            <a:r>
              <a:rPr lang="it-IT" dirty="0"/>
              <a:t>Electric </a:t>
            </a:r>
            <a:r>
              <a:rPr lang="it-IT" dirty="0" err="1"/>
              <a:t>current</a:t>
            </a:r>
            <a:r>
              <a:rPr lang="it-IT" dirty="0"/>
              <a:t> steady supply</a:t>
            </a:r>
          </a:p>
          <a:p>
            <a:pPr lvl="1"/>
            <a:r>
              <a:rPr lang="it-IT" dirty="0"/>
              <a:t>Staff </a:t>
            </a:r>
            <a:r>
              <a:rPr lang="it-IT" dirty="0" err="1"/>
              <a:t>availability</a:t>
            </a:r>
            <a:r>
              <a:rPr lang="it-IT" dirty="0"/>
              <a:t> : project ARIA</a:t>
            </a:r>
          </a:p>
          <a:p>
            <a:pPr lvl="1"/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studied</a:t>
            </a:r>
            <a:r>
              <a:rPr lang="it-IT" dirty="0"/>
              <a:t> and </a:t>
            </a:r>
            <a:r>
              <a:rPr lang="it-IT" dirty="0" err="1"/>
              <a:t>safe</a:t>
            </a:r>
            <a:r>
              <a:rPr lang="it-IT" dirty="0"/>
              <a:t> </a:t>
            </a:r>
            <a:r>
              <a:rPr lang="it-IT" dirty="0" err="1"/>
              <a:t>enviroment</a:t>
            </a:r>
            <a:r>
              <a:rPr lang="it-IT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803C6C88-4E52-4B87-BF43-2ADE9A99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74" y="4277140"/>
            <a:ext cx="3816625" cy="2544417"/>
          </a:xfrm>
          <a:prstGeom prst="rect">
            <a:avLst/>
          </a:prstGeo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xmlns="" id="{84F60586-F205-46C5-B487-5F4A04FC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</p:spTree>
    <p:extLst>
      <p:ext uri="{BB962C8B-B14F-4D97-AF65-F5344CB8AC3E}">
        <p14:creationId xmlns:p14="http://schemas.microsoft.com/office/powerpoint/2010/main" val="12145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Detectors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828800"/>
            <a:ext cx="7955280" cy="443484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Cosmic Box</a:t>
            </a:r>
          </a:p>
          <a:p>
            <a:pPr lvl="1"/>
            <a:r>
              <a:rPr lang="en-GB" dirty="0"/>
              <a:t>Box of two 15x15 cm^2 plastic scintillators  (spread 12cm)</a:t>
            </a:r>
          </a:p>
          <a:p>
            <a:pPr lvl="1"/>
            <a:r>
              <a:rPr lang="en-GB" dirty="0"/>
              <a:t>Three detectors connected with Raspberry PC</a:t>
            </a:r>
          </a:p>
          <a:p>
            <a:pPr lvl="1"/>
            <a:r>
              <a:rPr lang="en-GB" dirty="0"/>
              <a:t>Each event on a CB time tagged </a:t>
            </a:r>
          </a:p>
          <a:p>
            <a:pPr lvl="1"/>
            <a:r>
              <a:rPr lang="en-GB" dirty="0"/>
              <a:t>Possibility to add the statistics of the three detectors</a:t>
            </a:r>
          </a:p>
          <a:p>
            <a:pPr lvl="1"/>
            <a:r>
              <a:rPr lang="en-GB" dirty="0"/>
              <a:t>Arduino start signal </a:t>
            </a:r>
          </a:p>
          <a:p>
            <a:r>
              <a:rPr lang="en-GB" dirty="0"/>
              <a:t>ASTRO </a:t>
            </a:r>
          </a:p>
          <a:p>
            <a:pPr lvl="1"/>
            <a:r>
              <a:rPr lang="en-US" sz="2000" dirty="0"/>
              <a:t>8 scintillators with single </a:t>
            </a:r>
            <a:r>
              <a:rPr lang="en-US" sz="2000" dirty="0" err="1"/>
              <a:t>SiPM</a:t>
            </a:r>
            <a:r>
              <a:rPr lang="en-US" sz="2000" dirty="0"/>
              <a:t> (</a:t>
            </a:r>
            <a:r>
              <a:rPr lang="en-US" sz="1800" dirty="0"/>
              <a:t>4 long 60x8 cm, 4 short 15x8 cm)</a:t>
            </a:r>
            <a:endParaRPr lang="en-US" sz="2000" dirty="0"/>
          </a:p>
          <a:p>
            <a:pPr lvl="1"/>
            <a:r>
              <a:rPr lang="en-US" sz="1800" dirty="0"/>
              <a:t>Several coincidence combination (2 scintillator or more)</a:t>
            </a:r>
          </a:p>
          <a:p>
            <a:pPr lvl="1"/>
            <a:r>
              <a:rPr lang="en-US" sz="1800" dirty="0"/>
              <a:t>FPGA system control</a:t>
            </a:r>
          </a:p>
          <a:p>
            <a:pPr lvl="1"/>
            <a:r>
              <a:rPr lang="en-US" sz="1800" dirty="0"/>
              <a:t>Hardware temperature correction</a:t>
            </a:r>
          </a:p>
          <a:p>
            <a:pPr lvl="1"/>
            <a:r>
              <a:rPr lang="en-US" sz="1800" dirty="0"/>
              <a:t>Photo-electron Calibration</a:t>
            </a:r>
          </a:p>
          <a:p>
            <a:pPr lvl="1"/>
            <a:r>
              <a:rPr lang="en-US" sz="1800" dirty="0"/>
              <a:t>Transportable in sealed box</a:t>
            </a:r>
          </a:p>
          <a:p>
            <a:pPr lvl="1"/>
            <a:r>
              <a:rPr lang="en-US" sz="1800" dirty="0"/>
              <a:t>Weather station and GPS</a:t>
            </a:r>
          </a:p>
          <a:p>
            <a:pPr lvl="1"/>
            <a:r>
              <a:rPr lang="en-US" sz="1600" dirty="0"/>
              <a:t>20 h autonomy with battery and switch in case of no normal power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9E3284DE-1C69-43F3-B774-0398A492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</p:spTree>
    <p:extLst>
      <p:ext uri="{BB962C8B-B14F-4D97-AF65-F5344CB8AC3E}">
        <p14:creationId xmlns:p14="http://schemas.microsoft.com/office/powerpoint/2010/main" val="2603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78" y="2172475"/>
            <a:ext cx="4729987" cy="354749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9334"/>
            <a:ext cx="4371023" cy="3278266"/>
          </a:xfr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B8FA5356-740A-4983-A19C-D74960A3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9057" y="54974"/>
            <a:ext cx="6377940" cy="1293028"/>
          </a:xfrm>
        </p:spPr>
        <p:txBody>
          <a:bodyPr/>
          <a:lstStyle/>
          <a:p>
            <a:r>
              <a:rPr lang="en-GB" dirty="0"/>
              <a:t>Underground measurement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xmlns="" id="{5A8955E2-F4CC-45C6-BCA6-B3DB7B16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03" y="1235221"/>
            <a:ext cx="4117420" cy="2692886"/>
          </a:xfrm>
          <a:prstGeom prst="rect">
            <a:avLst/>
          </a:prstGeom>
        </p:spPr>
      </p:pic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xmlns="" id="{E5AFE390-2A03-4822-82D1-18875C3D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xmlns="" id="{FAA4987E-6E7A-4496-912D-795B6D72F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52" y="3453656"/>
            <a:ext cx="4117420" cy="308806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xmlns="" id="{CF864A11-BC0A-41A7-B882-4AFD5FCEB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8" b="9513"/>
          <a:stretch/>
        </p:blipFill>
        <p:spPr>
          <a:xfrm>
            <a:off x="4689774" y="1235221"/>
            <a:ext cx="4279203" cy="2652455"/>
          </a:xfrm>
          <a:prstGeom prst="rect">
            <a:avLst/>
          </a:prstGeom>
        </p:spPr>
      </p:pic>
      <p:pic>
        <p:nvPicPr>
          <p:cNvPr id="21" name="Segnaposto contenuto 7">
            <a:extLst>
              <a:ext uri="{FF2B5EF4-FFF2-40B4-BE49-F238E27FC236}">
                <a16:creationId xmlns:a16="http://schemas.microsoft.com/office/drawing/2014/main" xmlns="" id="{A9A38F34-FF3F-4040-B3E2-D169C1D5E0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13" r="4914"/>
          <a:stretch/>
        </p:blipFill>
        <p:spPr>
          <a:xfrm>
            <a:off x="461203" y="3887676"/>
            <a:ext cx="4180896" cy="265245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3201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627" y="1260627"/>
            <a:ext cx="2641373" cy="4953741"/>
          </a:xfrm>
        </p:spPr>
        <p:txBody>
          <a:bodyPr anchor="t">
            <a:normAutofit/>
          </a:bodyPr>
          <a:lstStyle/>
          <a:p>
            <a:r>
              <a:rPr lang="it-IT" sz="2500"/>
              <a:t>The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07" y="1260628"/>
            <a:ext cx="5253443" cy="2890619"/>
          </a:xfrm>
        </p:spPr>
        <p:txBody>
          <a:bodyPr>
            <a:normAutofit/>
          </a:bodyPr>
          <a:lstStyle/>
          <a:p>
            <a:r>
              <a:rPr lang="it-IT" dirty="0" err="1"/>
              <a:t>We</a:t>
            </a:r>
            <a:r>
              <a:rPr lang="it-IT" dirty="0"/>
              <a:t> selected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en-GB" dirty="0"/>
              <a:t>depths</a:t>
            </a:r>
            <a:r>
              <a:rPr lang="it-IT" dirty="0"/>
              <a:t>:</a:t>
            </a:r>
          </a:p>
          <a:p>
            <a:pPr lvl="1">
              <a:buFont typeface="Wingdings" charset="2"/>
              <a:buChar char="Ø"/>
            </a:pPr>
            <a:r>
              <a:rPr lang="it-IT" dirty="0"/>
              <a:t> Surface (+100 m </a:t>
            </a:r>
            <a:r>
              <a:rPr lang="it-IT" dirty="0" err="1"/>
              <a:t>above</a:t>
            </a:r>
            <a:r>
              <a:rPr lang="it-IT" dirty="0"/>
              <a:t> </a:t>
            </a:r>
            <a:r>
              <a:rPr lang="it-IT" dirty="0" err="1"/>
              <a:t>sea</a:t>
            </a:r>
            <a:r>
              <a:rPr lang="it-IT" dirty="0"/>
              <a:t> level A.S.L.) out of the mine </a:t>
            </a:r>
            <a:r>
              <a:rPr lang="it-IT" dirty="0" err="1"/>
              <a:t>entrance</a:t>
            </a:r>
            <a:endParaRPr lang="it-IT" dirty="0"/>
          </a:p>
          <a:p>
            <a:pPr lvl="1">
              <a:buFont typeface="Wingdings" charset="2"/>
              <a:buChar char="Ø"/>
            </a:pPr>
            <a:r>
              <a:rPr lang="it-IT" dirty="0"/>
              <a:t> - 174 m (-78 m A.S.L.)</a:t>
            </a:r>
          </a:p>
          <a:p>
            <a:pPr lvl="1">
              <a:buFont typeface="Wingdings" charset="2"/>
              <a:buChar char="Ø"/>
            </a:pPr>
            <a:r>
              <a:rPr lang="it-IT" dirty="0"/>
              <a:t> - 339 m (-259 m A.S.L.)</a:t>
            </a:r>
          </a:p>
          <a:p>
            <a:pPr lvl="1">
              <a:buFont typeface="Wingdings" charset="2"/>
              <a:buChar char="Ø"/>
            </a:pPr>
            <a:r>
              <a:rPr lang="it-IT" dirty="0"/>
              <a:t> - 500m (-397 m A.S.L.)</a:t>
            </a:r>
          </a:p>
          <a:p>
            <a:pPr lvl="1">
              <a:buFont typeface="Wingdings" charset="2"/>
              <a:buChar char="Ø"/>
            </a:pPr>
            <a:endParaRPr lang="it-IT" dirty="0"/>
          </a:p>
          <a:p>
            <a:pPr lvl="1">
              <a:buFont typeface="Wingdings" charset="2"/>
              <a:buChar char="Ø"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144B7F01-7B1E-4DF1-972A-93D89FF8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429000"/>
            <a:ext cx="8115300" cy="3306985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4890730E-8D17-41F9-9F10-83578878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350" y="6355845"/>
            <a:ext cx="5829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C.Cicalò,S.Boi,G.Serri</a:t>
            </a:r>
          </a:p>
        </p:txBody>
      </p:sp>
    </p:spTree>
    <p:extLst>
      <p:ext uri="{BB962C8B-B14F-4D97-AF65-F5344CB8AC3E}">
        <p14:creationId xmlns:p14="http://schemas.microsoft.com/office/powerpoint/2010/main" val="13932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583" y="291548"/>
            <a:ext cx="5203797" cy="1692965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 developing an experiment: time </a:t>
            </a:r>
            <a:r>
              <a:rPr lang="en-GB" dirty="0" err="1" smtClean="0"/>
              <a:t>eStimation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117" y="896613"/>
            <a:ext cx="4663440" cy="5516880"/>
          </a:xfrm>
        </p:spPr>
        <p:txBody>
          <a:bodyPr/>
          <a:lstStyle/>
          <a:p>
            <a:r>
              <a:rPr lang="en-GB" dirty="0" err="1"/>
              <a:t>Domusnovas</a:t>
            </a:r>
            <a:r>
              <a:rPr lang="en-GB" dirty="0"/>
              <a:t> measurement </a:t>
            </a:r>
          </a:p>
          <a:p>
            <a:r>
              <a:rPr lang="en-GB" dirty="0"/>
              <a:t>Comparison and projection of existing models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xmlns="" id="{076ECE9F-674C-4B79-923E-3C1DE4F0C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0469" y="2322878"/>
            <a:ext cx="6096000" cy="533400"/>
          </a:xfrm>
        </p:spPr>
        <p:txBody>
          <a:bodyPr>
            <a:normAutofit fontScale="92500"/>
          </a:bodyPr>
          <a:lstStyle/>
          <a:p>
            <a:r>
              <a:rPr lang="en-GB" sz="2000" dirty="0"/>
              <a:t>How much time does the measurement require?</a:t>
            </a:r>
          </a:p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26F69A2C-144F-4140-8325-5CB6EB6E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</p:spTree>
    <p:extLst>
      <p:ext uri="{BB962C8B-B14F-4D97-AF65-F5344CB8AC3E}">
        <p14:creationId xmlns:p14="http://schemas.microsoft.com/office/powerpoint/2010/main" val="177240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94360"/>
            <a:ext cx="6377940" cy="1293028"/>
          </a:xfrm>
        </p:spPr>
        <p:txBody>
          <a:bodyPr>
            <a:normAutofit/>
          </a:bodyPr>
          <a:lstStyle/>
          <a:p>
            <a:r>
              <a:rPr lang="en-GB" dirty="0"/>
              <a:t>Previous measurement</a:t>
            </a:r>
            <a:br>
              <a:rPr lang="en-GB" dirty="0"/>
            </a:br>
            <a:r>
              <a:rPr lang="en-GB" sz="1800" dirty="0"/>
              <a:t>Stefano </a:t>
            </a:r>
            <a:r>
              <a:rPr lang="en-GB" sz="1800" dirty="0" err="1"/>
              <a:t>Boi</a:t>
            </a:r>
            <a:r>
              <a:rPr lang="en-GB" sz="1800" dirty="0"/>
              <a:t>, Alice </a:t>
            </a:r>
            <a:r>
              <a:rPr lang="en-GB" sz="1800" dirty="0" err="1"/>
              <a:t>Mulliri</a:t>
            </a:r>
            <a:r>
              <a:rPr lang="en-GB" sz="1800" dirty="0"/>
              <a:t>, </a:t>
            </a:r>
            <a:r>
              <a:rPr lang="en-GB" sz="1800" dirty="0" err="1"/>
              <a:t>Corrado</a:t>
            </a:r>
            <a:r>
              <a:rPr lang="en-GB" sz="1800" dirty="0"/>
              <a:t> Cicalo’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855379"/>
            <a:ext cx="8228840" cy="2193361"/>
          </a:xfrm>
        </p:spPr>
        <p:txBody>
          <a:bodyPr/>
          <a:lstStyle/>
          <a:p>
            <a:r>
              <a:rPr lang="en-GB" dirty="0" err="1"/>
              <a:t>S.Giovanni</a:t>
            </a:r>
            <a:r>
              <a:rPr lang="en-GB" dirty="0"/>
              <a:t> cave --&gt; </a:t>
            </a:r>
            <a:r>
              <a:rPr lang="en-GB" dirty="0" err="1"/>
              <a:t>Domusnovas</a:t>
            </a:r>
            <a:r>
              <a:rPr lang="en-GB" dirty="0"/>
              <a:t> (40 km west of Cagliari). APR 2018</a:t>
            </a:r>
          </a:p>
          <a:p>
            <a:r>
              <a:rPr lang="en-GB" dirty="0"/>
              <a:t>Two Cosmic Box</a:t>
            </a:r>
          </a:p>
          <a:p>
            <a:r>
              <a:rPr lang="en-GB" dirty="0"/>
              <a:t>Outside the cave: R=1.38Hz</a:t>
            </a:r>
          </a:p>
          <a:p>
            <a:r>
              <a:rPr lang="en-GB" dirty="0"/>
              <a:t>Inside the cave(100 m of limestone d≈2.1g/cm</a:t>
            </a:r>
            <a:r>
              <a:rPr lang="en-GB" baseline="30000" dirty="0"/>
              <a:t>3</a:t>
            </a:r>
            <a:r>
              <a:rPr lang="en-GB" dirty="0" smtClean="0"/>
              <a:t>): R=3.9e-3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A4A7291C-D4EC-4309-88FF-CD29E52C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C.Cicalò,S.Boi,G.Serri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45B7C003-7E43-4CC2-80E9-BB5DC592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6" y="4194494"/>
            <a:ext cx="3852962" cy="256864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xmlns="" id="{13337CBE-1412-445F-81AF-1A549CB3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00" y="4194494"/>
            <a:ext cx="3784000" cy="25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a di vapore">
  <a:themeElements>
    <a:clrScheme name="Scia di vapor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Scia di vapore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ia di vapore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740</Words>
  <Application>Microsoft Macintosh PowerPoint</Application>
  <PresentationFormat>On-screen Show (4:3)</PresentationFormat>
  <Paragraphs>121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Cambria Math</vt:lpstr>
      <vt:lpstr>Century Gothic</vt:lpstr>
      <vt:lpstr>Wingdings</vt:lpstr>
      <vt:lpstr>Arial</vt:lpstr>
      <vt:lpstr>Scia di vapore</vt:lpstr>
      <vt:lpstr>Muon FLUX measurement UNDERGROUND with the EEE COSMIC BOX</vt:lpstr>
      <vt:lpstr>Why measurement underground</vt:lpstr>
      <vt:lpstr>The Nuraxi Figus - Seruci Mine Complex</vt:lpstr>
      <vt:lpstr>The Detectors</vt:lpstr>
      <vt:lpstr>PowerPoint Presentation</vt:lpstr>
      <vt:lpstr>Underground measurement</vt:lpstr>
      <vt:lpstr>The Measurements</vt:lpstr>
      <vt:lpstr> developing an experiment: time eStimation</vt:lpstr>
      <vt:lpstr>Previous measurement Stefano Boi, Alice Mulliri, Corrado Cicalo’</vt:lpstr>
      <vt:lpstr>Previous projections in Domusnovas</vt:lpstr>
      <vt:lpstr>Comparison on Expected Rate</vt:lpstr>
      <vt:lpstr>First results of ongoing measurements</vt:lpstr>
      <vt:lpstr>Poisson DISTRIBUTION</vt:lpstr>
      <vt:lpstr>Distribution of time difference between two subsequent events</vt:lpstr>
      <vt:lpstr>Distribution of time difference between two subsequent events</vt:lpstr>
      <vt:lpstr>Distribution of time difference between two subsequent events</vt:lpstr>
      <vt:lpstr>RESULTS: rate</vt:lpstr>
      <vt:lpstr>Rate relative to the surface</vt:lpstr>
      <vt:lpstr>Normalised rate</vt:lpstr>
      <vt:lpstr>Rate suppression</vt:lpstr>
      <vt:lpstr>Rate suppression</vt:lpstr>
      <vt:lpstr>Comparison with Pyhäsalmi mine  data</vt:lpstr>
      <vt:lpstr>What else?</vt:lpstr>
      <vt:lpstr>AcKNOWLEDGEments</vt:lpstr>
      <vt:lpstr>Beyond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Muon FLUX measurement UNDERGROUND with the EEE COSMIC BOX</dc:title>
  <dc:creator>Gabriella Serri</dc:creator>
  <cp:lastModifiedBy>Corrado Cicalo</cp:lastModifiedBy>
  <cp:revision>44</cp:revision>
  <cp:lastPrinted>2018-12-07T10:26:34Z</cp:lastPrinted>
  <dcterms:created xsi:type="dcterms:W3CDTF">2018-12-06T00:46:04Z</dcterms:created>
  <dcterms:modified xsi:type="dcterms:W3CDTF">2018-12-07T11:16:35Z</dcterms:modified>
</cp:coreProperties>
</file>